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League Spartan" charset="1" panose="00000800000000000000"/>
      <p:regular r:id="rId32"/>
    </p:embeddedFont>
    <p:embeddedFont>
      <p:font typeface="Roboto Bold" charset="1" panose="02000000000000000000"/>
      <p:regular r:id="rId33"/>
    </p:embeddedFont>
    <p:embeddedFont>
      <p:font typeface="Poppins" charset="1" panose="00000500000000000000"/>
      <p:regular r:id="rId34"/>
    </p:embeddedFont>
    <p:embeddedFont>
      <p:font typeface="Archivo Black" charset="1" panose="020B0A03020202020B04"/>
      <p:regular r:id="rId35"/>
    </p:embeddedFont>
    <p:embeddedFont>
      <p:font typeface="Source Sans Pro" charset="1" panose="020B0503030403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220957" y="3619686"/>
            <a:ext cx="9846085" cy="2885702"/>
          </a:xfrm>
          <a:prstGeom prst="rect">
            <a:avLst/>
          </a:prstGeom>
        </p:spPr>
        <p:txBody>
          <a:bodyPr anchor="t" rtlCol="false" tIns="0" lIns="0" bIns="0" rIns="0">
            <a:spAutoFit/>
          </a:bodyPr>
          <a:lstStyle/>
          <a:p>
            <a:pPr algn="ctr">
              <a:lnSpc>
                <a:spcPts val="11572"/>
              </a:lnSpc>
            </a:pPr>
            <a:r>
              <a:rPr lang="en-US" b="true" sz="8265">
                <a:solidFill>
                  <a:srgbClr val="004AAD"/>
                </a:solidFill>
                <a:latin typeface="League Spartan"/>
                <a:ea typeface="League Spartan"/>
                <a:cs typeface="League Spartan"/>
                <a:sym typeface="League Spartan"/>
              </a:rPr>
              <a:t>BRAIN </a:t>
            </a:r>
          </a:p>
          <a:p>
            <a:pPr algn="ctr">
              <a:lnSpc>
                <a:spcPts val="11572"/>
              </a:lnSpc>
            </a:pPr>
            <a:r>
              <a:rPr lang="en-US" b="true" sz="8265">
                <a:solidFill>
                  <a:srgbClr val="004AAD"/>
                </a:solidFill>
                <a:latin typeface="League Spartan"/>
                <a:ea typeface="League Spartan"/>
                <a:cs typeface="League Spartan"/>
                <a:sym typeface="League Spartan"/>
              </a:rPr>
              <a:t>CANCER</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23004" y="2400043"/>
            <a:ext cx="5641992" cy="913097"/>
          </a:xfrm>
          <a:prstGeom prst="rect">
            <a:avLst/>
          </a:prstGeom>
        </p:spPr>
        <p:txBody>
          <a:bodyPr anchor="t" rtlCol="false" tIns="0" lIns="0" bIns="0" rIns="0">
            <a:spAutoFit/>
          </a:bodyPr>
          <a:lstStyle/>
          <a:p>
            <a:pPr algn="ctr">
              <a:lnSpc>
                <a:spcPts val="7424"/>
              </a:lnSpc>
            </a:pPr>
            <a:r>
              <a:rPr lang="en-US" b="true" sz="5303">
                <a:solidFill>
                  <a:srgbClr val="303642"/>
                </a:solidFill>
                <a:latin typeface="Roboto Bold"/>
                <a:ea typeface="Roboto Bold"/>
                <a:cs typeface="Roboto Bold"/>
                <a:sym typeface="Roboto Bold"/>
              </a:rPr>
              <a:t>AMIT LEARNING</a:t>
            </a:r>
          </a:p>
        </p:txBody>
      </p:sp>
      <p:sp>
        <p:nvSpPr>
          <p:cNvPr name="TextBox 8" id="8"/>
          <p:cNvSpPr txBox="true"/>
          <p:nvPr/>
        </p:nvSpPr>
        <p:spPr>
          <a:xfrm rot="0">
            <a:off x="4550772" y="6905439"/>
            <a:ext cx="9186456" cy="1073281"/>
          </a:xfrm>
          <a:prstGeom prst="rect">
            <a:avLst/>
          </a:prstGeom>
        </p:spPr>
        <p:txBody>
          <a:bodyPr anchor="t" rtlCol="false" tIns="0" lIns="0" bIns="0" rIns="0">
            <a:spAutoFit/>
          </a:bodyPr>
          <a:lstStyle/>
          <a:p>
            <a:pPr algn="ctr">
              <a:lnSpc>
                <a:spcPts val="2800"/>
              </a:lnSpc>
              <a:spcBef>
                <a:spcPct val="0"/>
              </a:spcBef>
            </a:pPr>
            <a:r>
              <a:rPr lang="en-US" sz="2000">
                <a:solidFill>
                  <a:srgbClr val="303642"/>
                </a:solidFill>
                <a:latin typeface="Poppins"/>
                <a:ea typeface="Poppins"/>
                <a:cs typeface="Poppins"/>
                <a:sym typeface="Poppins"/>
              </a:rPr>
              <a:t>An AI-based brain tumor classification system that analyzes MRI images to automatically distinguish between different tumor types and healthy brains, supporting faster and more accurate medical diagnosis.</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335649" y="6581449"/>
            <a:ext cx="5331887" cy="196674"/>
            <a:chOff x="0" y="0"/>
            <a:chExt cx="1404283" cy="51799"/>
          </a:xfrm>
        </p:grpSpPr>
        <p:sp>
          <p:nvSpPr>
            <p:cNvPr name="Freeform 4" id="4"/>
            <p:cNvSpPr/>
            <p:nvPr/>
          </p:nvSpPr>
          <p:spPr>
            <a:xfrm flipH="false" flipV="false" rot="0">
              <a:off x="0" y="0"/>
              <a:ext cx="1404283" cy="51799"/>
            </a:xfrm>
            <a:custGeom>
              <a:avLst/>
              <a:gdLst/>
              <a:ahLst/>
              <a:cxnLst/>
              <a:rect r="r" b="b" t="t" l="l"/>
              <a:pathLst>
                <a:path h="51799" w="1404283">
                  <a:moveTo>
                    <a:pt x="0" y="0"/>
                  </a:moveTo>
                  <a:lnTo>
                    <a:pt x="1404283" y="0"/>
                  </a:lnTo>
                  <a:lnTo>
                    <a:pt x="1404283" y="51799"/>
                  </a:lnTo>
                  <a:lnTo>
                    <a:pt x="0" y="51799"/>
                  </a:lnTo>
                  <a:close/>
                </a:path>
              </a:pathLst>
            </a:custGeom>
            <a:solidFill>
              <a:srgbClr val="004AAD"/>
            </a:solidFill>
          </p:spPr>
        </p:sp>
        <p:sp>
          <p:nvSpPr>
            <p:cNvPr name="TextBox 5" id="5"/>
            <p:cNvSpPr txBox="true"/>
            <p:nvPr/>
          </p:nvSpPr>
          <p:spPr>
            <a:xfrm>
              <a:off x="0" y="-47625"/>
              <a:ext cx="1404283" cy="994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1372" y="2218579"/>
            <a:ext cx="11470279" cy="5849842"/>
          </a:xfrm>
          <a:custGeom>
            <a:avLst/>
            <a:gdLst/>
            <a:ahLst/>
            <a:cxnLst/>
            <a:rect r="r" b="b" t="t" l="l"/>
            <a:pathLst>
              <a:path h="5849842" w="11470279">
                <a:moveTo>
                  <a:pt x="0" y="0"/>
                </a:moveTo>
                <a:lnTo>
                  <a:pt x="11470279" y="0"/>
                </a:lnTo>
                <a:lnTo>
                  <a:pt x="11470279" y="5849842"/>
                </a:lnTo>
                <a:lnTo>
                  <a:pt x="0" y="5849842"/>
                </a:lnTo>
                <a:lnTo>
                  <a:pt x="0" y="0"/>
                </a:lnTo>
                <a:close/>
              </a:path>
            </a:pathLst>
          </a:custGeom>
          <a:blipFill>
            <a:blip r:embed="rId3"/>
            <a:stretch>
              <a:fillRect l="0" t="0" r="0" b="0"/>
            </a:stretch>
          </a:blipFill>
          <a:ln w="38100" cap="rnd">
            <a:solidFill>
              <a:srgbClr val="004AAD"/>
            </a:solidFill>
            <a:prstDash val="solid"/>
            <a:round/>
          </a:ln>
        </p:spPr>
      </p:sp>
      <p:sp>
        <p:nvSpPr>
          <p:cNvPr name="TextBox 7" id="7"/>
          <p:cNvSpPr txBox="true"/>
          <p:nvPr/>
        </p:nvSpPr>
        <p:spPr>
          <a:xfrm rot="0">
            <a:off x="11856557" y="3534101"/>
            <a:ext cx="6290071" cy="3047348"/>
          </a:xfrm>
          <a:prstGeom prst="rect">
            <a:avLst/>
          </a:prstGeom>
        </p:spPr>
        <p:txBody>
          <a:bodyPr anchor="t" rtlCol="false" tIns="0" lIns="0" bIns="0" rIns="0">
            <a:spAutoFit/>
          </a:bodyPr>
          <a:lstStyle/>
          <a:p>
            <a:pPr algn="ctr">
              <a:lnSpc>
                <a:spcPts val="12205"/>
              </a:lnSpc>
            </a:pPr>
            <a:r>
              <a:rPr lang="en-US" sz="8718">
                <a:solidFill>
                  <a:srgbClr val="004AAD"/>
                </a:solidFill>
                <a:latin typeface="League Spartan"/>
                <a:ea typeface="League Spartan"/>
                <a:cs typeface="League Spartan"/>
                <a:sym typeface="League Spartan"/>
              </a:rPr>
              <a:t>CLAHE </a:t>
            </a:r>
          </a:p>
          <a:p>
            <a:pPr algn="ctr">
              <a:lnSpc>
                <a:spcPts val="12205"/>
              </a:lnSpc>
            </a:pPr>
            <a:r>
              <a:rPr lang="en-US" sz="8718">
                <a:solidFill>
                  <a:srgbClr val="004AAD"/>
                </a:solidFill>
                <a:latin typeface="League Spartan"/>
                <a:ea typeface="League Spartan"/>
                <a:cs typeface="League Spartan"/>
                <a:sym typeface="League Spartan"/>
              </a:rPr>
              <a:t>EFFECT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976894" y="6210128"/>
            <a:ext cx="5331887" cy="196674"/>
            <a:chOff x="0" y="0"/>
            <a:chExt cx="1404283" cy="51799"/>
          </a:xfrm>
        </p:grpSpPr>
        <p:sp>
          <p:nvSpPr>
            <p:cNvPr name="Freeform 4" id="4"/>
            <p:cNvSpPr/>
            <p:nvPr/>
          </p:nvSpPr>
          <p:spPr>
            <a:xfrm flipH="false" flipV="false" rot="0">
              <a:off x="0" y="0"/>
              <a:ext cx="1404283" cy="51799"/>
            </a:xfrm>
            <a:custGeom>
              <a:avLst/>
              <a:gdLst/>
              <a:ahLst/>
              <a:cxnLst/>
              <a:rect r="r" b="b" t="t" l="l"/>
              <a:pathLst>
                <a:path h="51799" w="1404283">
                  <a:moveTo>
                    <a:pt x="0" y="0"/>
                  </a:moveTo>
                  <a:lnTo>
                    <a:pt x="1404283" y="0"/>
                  </a:lnTo>
                  <a:lnTo>
                    <a:pt x="1404283" y="51799"/>
                  </a:lnTo>
                  <a:lnTo>
                    <a:pt x="0" y="51799"/>
                  </a:lnTo>
                  <a:close/>
                </a:path>
              </a:pathLst>
            </a:custGeom>
            <a:solidFill>
              <a:srgbClr val="004AAD"/>
            </a:solidFill>
          </p:spPr>
        </p:sp>
        <p:sp>
          <p:nvSpPr>
            <p:cNvPr name="TextBox 5" id="5"/>
            <p:cNvSpPr txBox="true"/>
            <p:nvPr/>
          </p:nvSpPr>
          <p:spPr>
            <a:xfrm>
              <a:off x="0" y="-47625"/>
              <a:ext cx="1404283" cy="994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00872" y="36840"/>
            <a:ext cx="7257935" cy="4617861"/>
          </a:xfrm>
          <a:custGeom>
            <a:avLst/>
            <a:gdLst/>
            <a:ahLst/>
            <a:cxnLst/>
            <a:rect r="r" b="b" t="t" l="l"/>
            <a:pathLst>
              <a:path h="4617861" w="7257935">
                <a:moveTo>
                  <a:pt x="0" y="0"/>
                </a:moveTo>
                <a:lnTo>
                  <a:pt x="7257935" y="0"/>
                </a:lnTo>
                <a:lnTo>
                  <a:pt x="7257935" y="4617861"/>
                </a:lnTo>
                <a:lnTo>
                  <a:pt x="0" y="4617861"/>
                </a:lnTo>
                <a:lnTo>
                  <a:pt x="0" y="0"/>
                </a:lnTo>
                <a:close/>
              </a:path>
            </a:pathLst>
          </a:custGeom>
          <a:blipFill>
            <a:blip r:embed="rId3"/>
            <a:stretch>
              <a:fillRect l="0" t="0" r="0" b="0"/>
            </a:stretch>
          </a:blipFill>
          <a:ln w="38100" cap="rnd">
            <a:solidFill>
              <a:srgbClr val="004AAD"/>
            </a:solidFill>
            <a:prstDash val="solid"/>
            <a:round/>
          </a:ln>
        </p:spPr>
      </p:sp>
      <p:sp>
        <p:nvSpPr>
          <p:cNvPr name="Freeform 7" id="7"/>
          <p:cNvSpPr/>
          <p:nvPr/>
        </p:nvSpPr>
        <p:spPr>
          <a:xfrm flipH="false" flipV="false" rot="0">
            <a:off x="1910745" y="4654701"/>
            <a:ext cx="7038190" cy="5595458"/>
          </a:xfrm>
          <a:custGeom>
            <a:avLst/>
            <a:gdLst/>
            <a:ahLst/>
            <a:cxnLst/>
            <a:rect r="r" b="b" t="t" l="l"/>
            <a:pathLst>
              <a:path h="5595458" w="7038190">
                <a:moveTo>
                  <a:pt x="0" y="0"/>
                </a:moveTo>
                <a:lnTo>
                  <a:pt x="7038190" y="0"/>
                </a:lnTo>
                <a:lnTo>
                  <a:pt x="7038190" y="5595459"/>
                </a:lnTo>
                <a:lnTo>
                  <a:pt x="0" y="5595459"/>
                </a:lnTo>
                <a:lnTo>
                  <a:pt x="0" y="0"/>
                </a:lnTo>
                <a:close/>
              </a:path>
            </a:pathLst>
          </a:custGeom>
          <a:blipFill>
            <a:blip r:embed="rId4"/>
            <a:stretch>
              <a:fillRect l="0" t="0" r="0" b="0"/>
            </a:stretch>
          </a:blipFill>
          <a:ln w="38100" cap="rnd">
            <a:solidFill>
              <a:srgbClr val="004AAD"/>
            </a:solidFill>
            <a:prstDash val="solid"/>
            <a:round/>
          </a:ln>
        </p:spPr>
      </p:sp>
      <p:sp>
        <p:nvSpPr>
          <p:cNvPr name="TextBox 8" id="8"/>
          <p:cNvSpPr txBox="true"/>
          <p:nvPr/>
        </p:nvSpPr>
        <p:spPr>
          <a:xfrm rot="0">
            <a:off x="10026374" y="3746848"/>
            <a:ext cx="7232926" cy="2463281"/>
          </a:xfrm>
          <a:prstGeom prst="rect">
            <a:avLst/>
          </a:prstGeom>
        </p:spPr>
        <p:txBody>
          <a:bodyPr anchor="t" rtlCol="false" tIns="0" lIns="0" bIns="0" rIns="0">
            <a:spAutoFit/>
          </a:bodyPr>
          <a:lstStyle/>
          <a:p>
            <a:pPr algn="ctr">
              <a:lnSpc>
                <a:spcPts val="9888"/>
              </a:lnSpc>
            </a:pPr>
            <a:r>
              <a:rPr lang="en-US" sz="7063">
                <a:solidFill>
                  <a:srgbClr val="004AAD"/>
                </a:solidFill>
                <a:latin typeface="League Spartan"/>
                <a:ea typeface="League Spartan"/>
                <a:cs typeface="League Spartan"/>
                <a:sym typeface="League Spartan"/>
              </a:rPr>
              <a:t>PIXEL INTENSITIES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5077877"/>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21814" y="3069173"/>
            <a:ext cx="11644372" cy="1233887"/>
          </a:xfrm>
          <a:prstGeom prst="rect">
            <a:avLst/>
          </a:prstGeom>
        </p:spPr>
        <p:txBody>
          <a:bodyPr anchor="t" rtlCol="false" tIns="0" lIns="0" bIns="0" rIns="0">
            <a:spAutoFit/>
          </a:bodyPr>
          <a:lstStyle/>
          <a:p>
            <a:pPr algn="ctr">
              <a:lnSpc>
                <a:spcPts val="10132"/>
              </a:lnSpc>
            </a:pPr>
            <a:r>
              <a:rPr lang="en-US" sz="7237">
                <a:solidFill>
                  <a:srgbClr val="004AAD"/>
                </a:solidFill>
                <a:latin typeface="League Spartan"/>
                <a:ea typeface="League Spartan"/>
                <a:cs typeface="League Spartan"/>
                <a:sym typeface="League Spartan"/>
              </a:rPr>
              <a:t>MODEL TRAINING</a:t>
            </a:r>
          </a:p>
        </p:txBody>
      </p:sp>
      <p:sp>
        <p:nvSpPr>
          <p:cNvPr name="TextBox 7" id="7"/>
          <p:cNvSpPr txBox="true"/>
          <p:nvPr/>
        </p:nvSpPr>
        <p:spPr>
          <a:xfrm rot="0">
            <a:off x="3321814" y="5652581"/>
            <a:ext cx="5229492" cy="771467"/>
          </a:xfrm>
          <a:prstGeom prst="rect">
            <a:avLst/>
          </a:prstGeom>
        </p:spPr>
        <p:txBody>
          <a:bodyPr anchor="t" rtlCol="false" tIns="0" lIns="0" bIns="0" rIns="0">
            <a:spAutoFit/>
          </a:bodyPr>
          <a:lstStyle/>
          <a:p>
            <a:pPr algn="ctr">
              <a:lnSpc>
                <a:spcPts val="6299"/>
              </a:lnSpc>
            </a:pPr>
            <a:r>
              <a:rPr lang="en-US" b="true" sz="4500">
                <a:solidFill>
                  <a:srgbClr val="FFFFFF"/>
                </a:solidFill>
                <a:latin typeface="League Spartan"/>
                <a:ea typeface="League Spartan"/>
                <a:cs typeface="League Spartan"/>
                <a:sym typeface="League Spartan"/>
              </a:rPr>
              <a:t>MODELS TRIED</a:t>
            </a:r>
          </a:p>
        </p:txBody>
      </p:sp>
      <p:sp>
        <p:nvSpPr>
          <p:cNvPr name="TextBox 8" id="8"/>
          <p:cNvSpPr txBox="true"/>
          <p:nvPr/>
        </p:nvSpPr>
        <p:spPr>
          <a:xfrm rot="0">
            <a:off x="10995646" y="5669033"/>
            <a:ext cx="3970540" cy="755015"/>
          </a:xfrm>
          <a:prstGeom prst="rect">
            <a:avLst/>
          </a:prstGeom>
        </p:spPr>
        <p:txBody>
          <a:bodyPr anchor="t" rtlCol="false" tIns="0" lIns="0" bIns="0" rIns="0">
            <a:spAutoFit/>
          </a:bodyPr>
          <a:lstStyle/>
          <a:p>
            <a:pPr algn="ctr">
              <a:lnSpc>
                <a:spcPts val="6159"/>
              </a:lnSpc>
            </a:pPr>
            <a:r>
              <a:rPr lang="en-US" b="true" sz="4399">
                <a:solidFill>
                  <a:srgbClr val="FFFFFF"/>
                </a:solidFill>
                <a:latin typeface="League Spartan"/>
                <a:ea typeface="League Spartan"/>
                <a:cs typeface="League Spartan"/>
                <a:sym typeface="League Spartan"/>
              </a:rPr>
              <a:t>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024440" y="136153"/>
            <a:ext cx="6239120" cy="912882"/>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DENSENET</a:t>
            </a:r>
          </a:p>
        </p:txBody>
      </p:sp>
      <p:sp>
        <p:nvSpPr>
          <p:cNvPr name="TextBox 4" id="4"/>
          <p:cNvSpPr txBox="true"/>
          <p:nvPr/>
        </p:nvSpPr>
        <p:spPr>
          <a:xfrm rot="0">
            <a:off x="6024440" y="3259863"/>
            <a:ext cx="6239120" cy="912882"/>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RESNET</a:t>
            </a:r>
          </a:p>
        </p:txBody>
      </p:sp>
      <p:sp>
        <p:nvSpPr>
          <p:cNvPr name="TextBox 5" id="5"/>
          <p:cNvSpPr txBox="true"/>
          <p:nvPr/>
        </p:nvSpPr>
        <p:spPr>
          <a:xfrm rot="0">
            <a:off x="3532549" y="6153336"/>
            <a:ext cx="11222902" cy="912882"/>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EFFICIENTNET (FINAL MODEL)</a:t>
            </a:r>
          </a:p>
        </p:txBody>
      </p:sp>
      <p:grpSp>
        <p:nvGrpSpPr>
          <p:cNvPr name="Group 6" id="6"/>
          <p:cNvGrpSpPr/>
          <p:nvPr/>
        </p:nvGrpSpPr>
        <p:grpSpPr>
          <a:xfrm rot="0">
            <a:off x="263359" y="7332917"/>
            <a:ext cx="17761282" cy="2660643"/>
            <a:chOff x="0" y="0"/>
            <a:chExt cx="4677869" cy="700746"/>
          </a:xfrm>
        </p:grpSpPr>
        <p:sp>
          <p:nvSpPr>
            <p:cNvPr name="Freeform 7" id="7"/>
            <p:cNvSpPr/>
            <p:nvPr/>
          </p:nvSpPr>
          <p:spPr>
            <a:xfrm flipH="false" flipV="false" rot="0">
              <a:off x="0" y="0"/>
              <a:ext cx="4677868" cy="700746"/>
            </a:xfrm>
            <a:custGeom>
              <a:avLst/>
              <a:gdLst/>
              <a:ahLst/>
              <a:cxnLst/>
              <a:rect r="r" b="b" t="t" l="l"/>
              <a:pathLst>
                <a:path h="700746" w="4677868">
                  <a:moveTo>
                    <a:pt x="22230" y="0"/>
                  </a:moveTo>
                  <a:lnTo>
                    <a:pt x="4655638" y="0"/>
                  </a:lnTo>
                  <a:cubicBezTo>
                    <a:pt x="4667915" y="0"/>
                    <a:pt x="4677868" y="9953"/>
                    <a:pt x="4677868" y="22230"/>
                  </a:cubicBezTo>
                  <a:lnTo>
                    <a:pt x="4677868" y="678515"/>
                  </a:lnTo>
                  <a:cubicBezTo>
                    <a:pt x="4677868" y="690793"/>
                    <a:pt x="4667915" y="700746"/>
                    <a:pt x="4655638" y="700746"/>
                  </a:cubicBezTo>
                  <a:lnTo>
                    <a:pt x="22230" y="700746"/>
                  </a:lnTo>
                  <a:cubicBezTo>
                    <a:pt x="9953" y="700746"/>
                    <a:pt x="0" y="690793"/>
                    <a:pt x="0" y="678515"/>
                  </a:cubicBezTo>
                  <a:lnTo>
                    <a:pt x="0" y="22230"/>
                  </a:lnTo>
                  <a:cubicBezTo>
                    <a:pt x="0" y="9953"/>
                    <a:pt x="9953" y="0"/>
                    <a:pt x="22230" y="0"/>
                  </a:cubicBezTo>
                  <a:close/>
                </a:path>
              </a:pathLst>
            </a:custGeom>
            <a:solidFill>
              <a:srgbClr val="004AAD"/>
            </a:solidFill>
          </p:spPr>
        </p:sp>
        <p:sp>
          <p:nvSpPr>
            <p:cNvPr name="TextBox 8" id="8"/>
            <p:cNvSpPr txBox="true"/>
            <p:nvPr/>
          </p:nvSpPr>
          <p:spPr>
            <a:xfrm>
              <a:off x="0" y="-47625"/>
              <a:ext cx="4677869" cy="74837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77932" y="7403532"/>
            <a:ext cx="16732135" cy="2462264"/>
          </a:xfrm>
          <a:prstGeom prst="rect">
            <a:avLst/>
          </a:prstGeom>
        </p:spPr>
        <p:txBody>
          <a:bodyPr anchor="t" rtlCol="false" tIns="0" lIns="0" bIns="0" rIns="0">
            <a:spAutoFit/>
          </a:bodyPr>
          <a:lstStyle/>
          <a:p>
            <a:pPr algn="l" marL="604519" indent="-302260" lvl="1">
              <a:lnSpc>
                <a:spcPts val="3919"/>
              </a:lnSpc>
              <a:buAutoNum type="arabicPeriod" startAt="1"/>
            </a:pPr>
            <a:r>
              <a:rPr lang="en-US" sz="2799">
                <a:solidFill>
                  <a:srgbClr val="FFFFFF"/>
                </a:solidFill>
                <a:latin typeface="Source Sans Pro"/>
                <a:ea typeface="Source Sans Pro"/>
                <a:cs typeface="Source Sans Pro"/>
                <a:sym typeface="Source Sans Pro"/>
              </a:rPr>
              <a:t>USES COMPOUND SCALING OF DEPTH, WIDTH, AND RESOLUTION</a:t>
            </a:r>
          </a:p>
          <a:p>
            <a:pPr algn="l" marL="604519" indent="-302260" lvl="1">
              <a:lnSpc>
                <a:spcPts val="3919"/>
              </a:lnSpc>
              <a:buAutoNum type="arabicPeriod" startAt="1"/>
            </a:pPr>
            <a:r>
              <a:rPr lang="en-US" sz="2799">
                <a:solidFill>
                  <a:srgbClr val="FFFFFF"/>
                </a:solidFill>
                <a:latin typeface="Source Sans Pro"/>
                <a:ea typeface="Source Sans Pro"/>
                <a:cs typeface="Source Sans Pro"/>
                <a:sym typeface="Source Sans Pro"/>
              </a:rPr>
              <a:t>ACHIEVES HIGH ACCURACY WITH FEWER PARAMETERS</a:t>
            </a:r>
          </a:p>
          <a:p>
            <a:pPr algn="l" marL="604519" indent="-302260" lvl="1">
              <a:lnSpc>
                <a:spcPts val="3919"/>
              </a:lnSpc>
              <a:buAutoNum type="arabicPeriod" startAt="1"/>
            </a:pPr>
            <a:r>
              <a:rPr lang="en-US" sz="2799">
                <a:solidFill>
                  <a:srgbClr val="FFFFFF"/>
                </a:solidFill>
                <a:latin typeface="Source Sans Pro"/>
                <a:ea typeface="Source Sans Pro"/>
                <a:cs typeface="Source Sans Pro"/>
                <a:sym typeface="Source Sans Pro"/>
              </a:rPr>
              <a:t>PARTICULARLY SUITABLE FOR MEDICAL IMAGING WITH LIMITED DATA</a:t>
            </a:r>
          </a:p>
          <a:p>
            <a:pPr algn="l" marL="604519" indent="-302260" lvl="1">
              <a:lnSpc>
                <a:spcPts val="3919"/>
              </a:lnSpc>
              <a:buAutoNum type="arabicPeriod" startAt="1"/>
            </a:pPr>
            <a:r>
              <a:rPr lang="en-US" sz="2799">
                <a:solidFill>
                  <a:srgbClr val="FFFFFF"/>
                </a:solidFill>
                <a:latin typeface="Source Sans Pro"/>
                <a:ea typeface="Source Sans Pro"/>
                <a:cs typeface="Source Sans Pro"/>
                <a:sym typeface="Source Sans Pro"/>
              </a:rPr>
              <a:t>EFFICIENTNET DEMONSTRATED THE BEST BALANCE BETWEEN ACCURACY, EFFICIENCY, AND GENERALIZATION</a:t>
            </a:r>
          </a:p>
        </p:txBody>
      </p:sp>
      <p:grpSp>
        <p:nvGrpSpPr>
          <p:cNvPr name="Group 10" id="10"/>
          <p:cNvGrpSpPr/>
          <p:nvPr/>
        </p:nvGrpSpPr>
        <p:grpSpPr>
          <a:xfrm rot="0">
            <a:off x="263359" y="1182165"/>
            <a:ext cx="17761282" cy="1915206"/>
            <a:chOff x="0" y="0"/>
            <a:chExt cx="4677869" cy="504416"/>
          </a:xfrm>
        </p:grpSpPr>
        <p:sp>
          <p:nvSpPr>
            <p:cNvPr name="Freeform 11" id="11"/>
            <p:cNvSpPr/>
            <p:nvPr/>
          </p:nvSpPr>
          <p:spPr>
            <a:xfrm flipH="false" flipV="false" rot="0">
              <a:off x="0" y="0"/>
              <a:ext cx="4677868" cy="504416"/>
            </a:xfrm>
            <a:custGeom>
              <a:avLst/>
              <a:gdLst/>
              <a:ahLst/>
              <a:cxnLst/>
              <a:rect r="r" b="b" t="t" l="l"/>
              <a:pathLst>
                <a:path h="504416" w="4677868">
                  <a:moveTo>
                    <a:pt x="22230" y="0"/>
                  </a:moveTo>
                  <a:lnTo>
                    <a:pt x="4655638" y="0"/>
                  </a:lnTo>
                  <a:cubicBezTo>
                    <a:pt x="4667915" y="0"/>
                    <a:pt x="4677868" y="9953"/>
                    <a:pt x="4677868" y="22230"/>
                  </a:cubicBezTo>
                  <a:lnTo>
                    <a:pt x="4677868" y="482186"/>
                  </a:lnTo>
                  <a:cubicBezTo>
                    <a:pt x="4677868" y="494464"/>
                    <a:pt x="4667915" y="504416"/>
                    <a:pt x="4655638" y="504416"/>
                  </a:cubicBezTo>
                  <a:lnTo>
                    <a:pt x="22230" y="504416"/>
                  </a:lnTo>
                  <a:cubicBezTo>
                    <a:pt x="9953" y="504416"/>
                    <a:pt x="0" y="494464"/>
                    <a:pt x="0" y="482186"/>
                  </a:cubicBezTo>
                  <a:lnTo>
                    <a:pt x="0" y="22230"/>
                  </a:lnTo>
                  <a:cubicBezTo>
                    <a:pt x="0" y="9953"/>
                    <a:pt x="9953" y="0"/>
                    <a:pt x="22230" y="0"/>
                  </a:cubicBezTo>
                  <a:close/>
                </a:path>
              </a:pathLst>
            </a:custGeom>
            <a:solidFill>
              <a:srgbClr val="004AAD"/>
            </a:solidFill>
          </p:spPr>
        </p:sp>
        <p:sp>
          <p:nvSpPr>
            <p:cNvPr name="TextBox 12" id="12"/>
            <p:cNvSpPr txBox="true"/>
            <p:nvPr/>
          </p:nvSpPr>
          <p:spPr>
            <a:xfrm>
              <a:off x="0" y="-47625"/>
              <a:ext cx="4677869" cy="552041"/>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77932" y="1498394"/>
            <a:ext cx="16732135" cy="1216073"/>
          </a:xfrm>
          <a:prstGeom prst="rect">
            <a:avLst/>
          </a:prstGeom>
        </p:spPr>
        <p:txBody>
          <a:bodyPr anchor="t" rtlCol="false" tIns="0" lIns="0" bIns="0" rIns="0">
            <a:spAutoFit/>
          </a:bodyPr>
          <a:lstStyle/>
          <a:p>
            <a:pPr algn="ctr">
              <a:lnSpc>
                <a:spcPts val="4900"/>
              </a:lnSpc>
            </a:pPr>
            <a:r>
              <a:rPr lang="en-US" sz="3500">
                <a:solidFill>
                  <a:srgbClr val="FFFFFF"/>
                </a:solidFill>
                <a:latin typeface="Source Sans Pro"/>
                <a:ea typeface="Source Sans Pro"/>
                <a:cs typeface="Source Sans Pro"/>
                <a:sym typeface="Source Sans Pro"/>
              </a:rPr>
              <a:t>DENSE CONNECT</a:t>
            </a:r>
            <a:r>
              <a:rPr lang="en-US" sz="3500">
                <a:solidFill>
                  <a:srgbClr val="FFFFFF"/>
                </a:solidFill>
                <a:latin typeface="Source Sans Pro"/>
                <a:ea typeface="Source Sans Pro"/>
                <a:cs typeface="Source Sans Pro"/>
                <a:sym typeface="Source Sans Pro"/>
              </a:rPr>
              <a:t>IONS IMPROVE FEATURE REUSE AND GRADIENT FLOW</a:t>
            </a:r>
          </a:p>
          <a:p>
            <a:pPr algn="ctr">
              <a:lnSpc>
                <a:spcPts val="4900"/>
              </a:lnSpc>
            </a:pPr>
            <a:r>
              <a:rPr lang="en-US" sz="3500">
                <a:solidFill>
                  <a:srgbClr val="FFFFFF"/>
                </a:solidFill>
                <a:latin typeface="Source Sans Pro"/>
                <a:ea typeface="Source Sans Pro"/>
                <a:cs typeface="Source Sans Pro"/>
                <a:sym typeface="Source Sans Pro"/>
              </a:rPr>
              <a:t>EFFECTIVE FOR CAPTURING SUBTLE MEDICAL IMAGE TEXTURES</a:t>
            </a:r>
          </a:p>
        </p:txBody>
      </p:sp>
      <p:grpSp>
        <p:nvGrpSpPr>
          <p:cNvPr name="Group 14" id="14"/>
          <p:cNvGrpSpPr/>
          <p:nvPr/>
        </p:nvGrpSpPr>
        <p:grpSpPr>
          <a:xfrm rot="0">
            <a:off x="263359" y="4306095"/>
            <a:ext cx="17761282" cy="1685316"/>
            <a:chOff x="0" y="0"/>
            <a:chExt cx="4677869" cy="443869"/>
          </a:xfrm>
        </p:grpSpPr>
        <p:sp>
          <p:nvSpPr>
            <p:cNvPr name="Freeform 15" id="15"/>
            <p:cNvSpPr/>
            <p:nvPr/>
          </p:nvSpPr>
          <p:spPr>
            <a:xfrm flipH="false" flipV="false" rot="0">
              <a:off x="0" y="0"/>
              <a:ext cx="4677868" cy="443869"/>
            </a:xfrm>
            <a:custGeom>
              <a:avLst/>
              <a:gdLst/>
              <a:ahLst/>
              <a:cxnLst/>
              <a:rect r="r" b="b" t="t" l="l"/>
              <a:pathLst>
                <a:path h="443869" w="4677868">
                  <a:moveTo>
                    <a:pt x="22230" y="0"/>
                  </a:moveTo>
                  <a:lnTo>
                    <a:pt x="4655638" y="0"/>
                  </a:lnTo>
                  <a:cubicBezTo>
                    <a:pt x="4667915" y="0"/>
                    <a:pt x="4677868" y="9953"/>
                    <a:pt x="4677868" y="22230"/>
                  </a:cubicBezTo>
                  <a:lnTo>
                    <a:pt x="4677868" y="421639"/>
                  </a:lnTo>
                  <a:cubicBezTo>
                    <a:pt x="4677868" y="433916"/>
                    <a:pt x="4667915" y="443869"/>
                    <a:pt x="4655638" y="443869"/>
                  </a:cubicBezTo>
                  <a:lnTo>
                    <a:pt x="22230" y="443869"/>
                  </a:lnTo>
                  <a:cubicBezTo>
                    <a:pt x="9953" y="443869"/>
                    <a:pt x="0" y="433916"/>
                    <a:pt x="0" y="421639"/>
                  </a:cubicBezTo>
                  <a:lnTo>
                    <a:pt x="0" y="22230"/>
                  </a:lnTo>
                  <a:cubicBezTo>
                    <a:pt x="0" y="9953"/>
                    <a:pt x="9953" y="0"/>
                    <a:pt x="22230" y="0"/>
                  </a:cubicBezTo>
                  <a:close/>
                </a:path>
              </a:pathLst>
            </a:custGeom>
            <a:solidFill>
              <a:srgbClr val="004AAD"/>
            </a:solidFill>
          </p:spPr>
        </p:sp>
        <p:sp>
          <p:nvSpPr>
            <p:cNvPr name="TextBox 16" id="16"/>
            <p:cNvSpPr txBox="true"/>
            <p:nvPr/>
          </p:nvSpPr>
          <p:spPr>
            <a:xfrm>
              <a:off x="0" y="-47625"/>
              <a:ext cx="4677869" cy="49149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777932" y="4507379"/>
            <a:ext cx="16732135" cy="1216073"/>
          </a:xfrm>
          <a:prstGeom prst="rect">
            <a:avLst/>
          </a:prstGeom>
        </p:spPr>
        <p:txBody>
          <a:bodyPr anchor="t" rtlCol="false" tIns="0" lIns="0" bIns="0" rIns="0">
            <a:spAutoFit/>
          </a:bodyPr>
          <a:lstStyle/>
          <a:p>
            <a:pPr algn="ctr">
              <a:lnSpc>
                <a:spcPts val="4900"/>
              </a:lnSpc>
            </a:pPr>
            <a:r>
              <a:rPr lang="en-US" sz="3500">
                <a:solidFill>
                  <a:srgbClr val="FFFFFF"/>
                </a:solidFill>
                <a:latin typeface="Source Sans Pro"/>
                <a:ea typeface="Source Sans Pro"/>
                <a:cs typeface="Source Sans Pro"/>
                <a:sym typeface="Source Sans Pro"/>
              </a:rPr>
              <a:t>RESIDUAL CONNECTIONS ENABLE DEEPER NETWORKS</a:t>
            </a:r>
          </a:p>
          <a:p>
            <a:pPr algn="ctr">
              <a:lnSpc>
                <a:spcPts val="4900"/>
              </a:lnSpc>
            </a:pPr>
            <a:r>
              <a:rPr lang="en-US" sz="3500">
                <a:solidFill>
                  <a:srgbClr val="FFFFFF"/>
                </a:solidFill>
                <a:latin typeface="Source Sans Pro"/>
                <a:ea typeface="Source Sans Pro"/>
                <a:cs typeface="Source Sans Pro"/>
                <a:sym typeface="Source Sans Pro"/>
              </a:rPr>
              <a:t>STRONG PERFORMANCE AND TRAINING STABILITY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886700" y="9547512"/>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25517" y="3033494"/>
            <a:ext cx="7846825" cy="6224806"/>
            <a:chOff x="0" y="0"/>
            <a:chExt cx="2066653" cy="1639455"/>
          </a:xfrm>
        </p:grpSpPr>
        <p:sp>
          <p:nvSpPr>
            <p:cNvPr name="Freeform 7" id="7"/>
            <p:cNvSpPr/>
            <p:nvPr/>
          </p:nvSpPr>
          <p:spPr>
            <a:xfrm flipH="false" flipV="false" rot="0">
              <a:off x="0" y="0"/>
              <a:ext cx="2066654" cy="1639455"/>
            </a:xfrm>
            <a:custGeom>
              <a:avLst/>
              <a:gdLst/>
              <a:ahLst/>
              <a:cxnLst/>
              <a:rect r="r" b="b" t="t" l="l"/>
              <a:pathLst>
                <a:path h="1639455" w="2066654">
                  <a:moveTo>
                    <a:pt x="50318" y="0"/>
                  </a:moveTo>
                  <a:lnTo>
                    <a:pt x="2016335" y="0"/>
                  </a:lnTo>
                  <a:cubicBezTo>
                    <a:pt x="2029681" y="0"/>
                    <a:pt x="2042479" y="5301"/>
                    <a:pt x="2051916" y="14738"/>
                  </a:cubicBezTo>
                  <a:cubicBezTo>
                    <a:pt x="2061352" y="24174"/>
                    <a:pt x="2066654" y="36973"/>
                    <a:pt x="2066654" y="50318"/>
                  </a:cubicBezTo>
                  <a:lnTo>
                    <a:pt x="2066654" y="1589137"/>
                  </a:lnTo>
                  <a:cubicBezTo>
                    <a:pt x="2066654" y="1602482"/>
                    <a:pt x="2061352" y="1615281"/>
                    <a:pt x="2051916" y="1624717"/>
                  </a:cubicBezTo>
                  <a:cubicBezTo>
                    <a:pt x="2042479" y="1634154"/>
                    <a:pt x="2029681" y="1639455"/>
                    <a:pt x="2016335" y="1639455"/>
                  </a:cubicBezTo>
                  <a:lnTo>
                    <a:pt x="50318" y="1639455"/>
                  </a:lnTo>
                  <a:cubicBezTo>
                    <a:pt x="36973" y="1639455"/>
                    <a:pt x="24174" y="1634154"/>
                    <a:pt x="14738" y="1624717"/>
                  </a:cubicBezTo>
                  <a:cubicBezTo>
                    <a:pt x="5301" y="1615281"/>
                    <a:pt x="0" y="1602482"/>
                    <a:pt x="0" y="1589137"/>
                  </a:cubicBezTo>
                  <a:lnTo>
                    <a:pt x="0" y="50318"/>
                  </a:lnTo>
                  <a:cubicBezTo>
                    <a:pt x="0" y="36973"/>
                    <a:pt x="5301" y="24174"/>
                    <a:pt x="14738" y="14738"/>
                  </a:cubicBezTo>
                  <a:cubicBezTo>
                    <a:pt x="24174" y="5301"/>
                    <a:pt x="36973" y="0"/>
                    <a:pt x="50318" y="0"/>
                  </a:cubicBezTo>
                  <a:close/>
                </a:path>
              </a:pathLst>
            </a:custGeom>
            <a:solidFill>
              <a:srgbClr val="004AAD"/>
            </a:solidFill>
          </p:spPr>
        </p:sp>
        <p:sp>
          <p:nvSpPr>
            <p:cNvPr name="TextBox 8" id="8"/>
            <p:cNvSpPr txBox="true"/>
            <p:nvPr/>
          </p:nvSpPr>
          <p:spPr>
            <a:xfrm>
              <a:off x="0" y="-47625"/>
              <a:ext cx="2066653" cy="16870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762116" y="923925"/>
            <a:ext cx="11482935" cy="1855890"/>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FINE TUNING &amp; TRAINING CONFIGURATION</a:t>
            </a:r>
          </a:p>
        </p:txBody>
      </p:sp>
      <p:sp>
        <p:nvSpPr>
          <p:cNvPr name="TextBox 10" id="10"/>
          <p:cNvSpPr txBox="true"/>
          <p:nvPr/>
        </p:nvSpPr>
        <p:spPr>
          <a:xfrm rot="0">
            <a:off x="1388082" y="3670317"/>
            <a:ext cx="7521694" cy="4864835"/>
          </a:xfrm>
          <a:prstGeom prst="rect">
            <a:avLst/>
          </a:prstGeom>
        </p:spPr>
        <p:txBody>
          <a:bodyPr anchor="t" rtlCol="false" tIns="0" lIns="0" bIns="0" rIns="0">
            <a:spAutoFit/>
          </a:bodyPr>
          <a:lstStyle/>
          <a:p>
            <a:pPr algn="ctr">
              <a:lnSpc>
                <a:spcPts val="4332"/>
              </a:lnSpc>
              <a:spcBef>
                <a:spcPct val="0"/>
              </a:spcBef>
            </a:pPr>
            <a:r>
              <a:rPr lang="en-US" sz="3094">
                <a:solidFill>
                  <a:srgbClr val="FFFFFF"/>
                </a:solidFill>
                <a:latin typeface="Source Sans Pro"/>
                <a:ea typeface="Source Sans Pro"/>
                <a:cs typeface="Source Sans Pro"/>
                <a:sym typeface="Source Sans Pro"/>
              </a:rPr>
              <a:t>Initial layers of each pretrained model were frozen to preserve generic visual features</a:t>
            </a:r>
          </a:p>
          <a:p>
            <a:pPr algn="ctr">
              <a:lnSpc>
                <a:spcPts val="4332"/>
              </a:lnSpc>
              <a:spcBef>
                <a:spcPct val="0"/>
              </a:spcBef>
            </a:pPr>
            <a:r>
              <a:rPr lang="en-US" sz="3094">
                <a:solidFill>
                  <a:srgbClr val="FFFFFF"/>
                </a:solidFill>
                <a:latin typeface="Source Sans Pro"/>
                <a:ea typeface="Source Sans Pro"/>
                <a:cs typeface="Source Sans Pro"/>
                <a:sym typeface="Source Sans Pro"/>
              </a:rPr>
              <a:t>Higher layers were gradually unfrozen to adapt to MRI-specific patterns</a:t>
            </a:r>
          </a:p>
          <a:p>
            <a:pPr algn="ctr">
              <a:lnSpc>
                <a:spcPts val="4332"/>
              </a:lnSpc>
              <a:spcBef>
                <a:spcPct val="0"/>
              </a:spcBef>
            </a:pPr>
            <a:r>
              <a:rPr lang="en-US" sz="3094">
                <a:solidFill>
                  <a:srgbClr val="FFFFFF"/>
                </a:solidFill>
                <a:latin typeface="Source Sans Pro"/>
                <a:ea typeface="Source Sans Pro"/>
                <a:cs typeface="Source Sans Pro"/>
                <a:sym typeface="Source Sans Pro"/>
              </a:rPr>
              <a:t>A custom classification head was added:</a:t>
            </a:r>
          </a:p>
          <a:p>
            <a:pPr algn="ctr">
              <a:lnSpc>
                <a:spcPts val="4332"/>
              </a:lnSpc>
              <a:spcBef>
                <a:spcPct val="0"/>
              </a:spcBef>
            </a:pPr>
            <a:r>
              <a:rPr lang="en-US" sz="3094">
                <a:solidFill>
                  <a:srgbClr val="FFFFFF"/>
                </a:solidFill>
                <a:latin typeface="Source Sans Pro"/>
                <a:ea typeface="Source Sans Pro"/>
                <a:cs typeface="Source Sans Pro"/>
                <a:sym typeface="Source Sans Pro"/>
              </a:rPr>
              <a:t>Global Average Pooling</a:t>
            </a:r>
          </a:p>
          <a:p>
            <a:pPr algn="ctr">
              <a:lnSpc>
                <a:spcPts val="4332"/>
              </a:lnSpc>
              <a:spcBef>
                <a:spcPct val="0"/>
              </a:spcBef>
            </a:pPr>
            <a:r>
              <a:rPr lang="en-US" sz="3094">
                <a:solidFill>
                  <a:srgbClr val="FFFFFF"/>
                </a:solidFill>
                <a:latin typeface="Source Sans Pro"/>
                <a:ea typeface="Source Sans Pro"/>
                <a:cs typeface="Source Sans Pro"/>
                <a:sym typeface="Source Sans Pro"/>
              </a:rPr>
              <a:t>Dense layer with ReLU activation</a:t>
            </a:r>
          </a:p>
          <a:p>
            <a:pPr algn="ctr">
              <a:lnSpc>
                <a:spcPts val="4332"/>
              </a:lnSpc>
              <a:spcBef>
                <a:spcPct val="0"/>
              </a:spcBef>
            </a:pPr>
            <a:r>
              <a:rPr lang="en-US" sz="3094">
                <a:solidFill>
                  <a:srgbClr val="FFFFFF"/>
                </a:solidFill>
                <a:latin typeface="Source Sans Pro"/>
                <a:ea typeface="Source Sans Pro"/>
                <a:cs typeface="Source Sans Pro"/>
                <a:sym typeface="Source Sans Pro"/>
              </a:rPr>
              <a:t>Dropout for regularization</a:t>
            </a:r>
          </a:p>
          <a:p>
            <a:pPr algn="ctr">
              <a:lnSpc>
                <a:spcPts val="4332"/>
              </a:lnSpc>
              <a:spcBef>
                <a:spcPct val="0"/>
              </a:spcBef>
            </a:pPr>
            <a:r>
              <a:rPr lang="en-US" sz="3094">
                <a:solidFill>
                  <a:srgbClr val="FFFFFF"/>
                </a:solidFill>
                <a:latin typeface="Source Sans Pro"/>
                <a:ea typeface="Source Sans Pro"/>
                <a:cs typeface="Source Sans Pro"/>
                <a:sym typeface="Source Sans Pro"/>
              </a:rPr>
              <a:t>Softmax layer for multi-class classification</a:t>
            </a:r>
          </a:p>
        </p:txBody>
      </p:sp>
      <p:grpSp>
        <p:nvGrpSpPr>
          <p:cNvPr name="Group 11" id="11"/>
          <p:cNvGrpSpPr/>
          <p:nvPr/>
        </p:nvGrpSpPr>
        <p:grpSpPr>
          <a:xfrm rot="0">
            <a:off x="9215659" y="3033494"/>
            <a:ext cx="7846825" cy="6224806"/>
            <a:chOff x="0" y="0"/>
            <a:chExt cx="2066653" cy="1639455"/>
          </a:xfrm>
        </p:grpSpPr>
        <p:sp>
          <p:nvSpPr>
            <p:cNvPr name="Freeform 12" id="12"/>
            <p:cNvSpPr/>
            <p:nvPr/>
          </p:nvSpPr>
          <p:spPr>
            <a:xfrm flipH="false" flipV="false" rot="0">
              <a:off x="0" y="0"/>
              <a:ext cx="2066654" cy="1639455"/>
            </a:xfrm>
            <a:custGeom>
              <a:avLst/>
              <a:gdLst/>
              <a:ahLst/>
              <a:cxnLst/>
              <a:rect r="r" b="b" t="t" l="l"/>
              <a:pathLst>
                <a:path h="1639455" w="2066654">
                  <a:moveTo>
                    <a:pt x="50318" y="0"/>
                  </a:moveTo>
                  <a:lnTo>
                    <a:pt x="2016335" y="0"/>
                  </a:lnTo>
                  <a:cubicBezTo>
                    <a:pt x="2029681" y="0"/>
                    <a:pt x="2042479" y="5301"/>
                    <a:pt x="2051916" y="14738"/>
                  </a:cubicBezTo>
                  <a:cubicBezTo>
                    <a:pt x="2061352" y="24174"/>
                    <a:pt x="2066654" y="36973"/>
                    <a:pt x="2066654" y="50318"/>
                  </a:cubicBezTo>
                  <a:lnTo>
                    <a:pt x="2066654" y="1589137"/>
                  </a:lnTo>
                  <a:cubicBezTo>
                    <a:pt x="2066654" y="1602482"/>
                    <a:pt x="2061352" y="1615281"/>
                    <a:pt x="2051916" y="1624717"/>
                  </a:cubicBezTo>
                  <a:cubicBezTo>
                    <a:pt x="2042479" y="1634154"/>
                    <a:pt x="2029681" y="1639455"/>
                    <a:pt x="2016335" y="1639455"/>
                  </a:cubicBezTo>
                  <a:lnTo>
                    <a:pt x="50318" y="1639455"/>
                  </a:lnTo>
                  <a:cubicBezTo>
                    <a:pt x="36973" y="1639455"/>
                    <a:pt x="24174" y="1634154"/>
                    <a:pt x="14738" y="1624717"/>
                  </a:cubicBezTo>
                  <a:cubicBezTo>
                    <a:pt x="5301" y="1615281"/>
                    <a:pt x="0" y="1602482"/>
                    <a:pt x="0" y="1589137"/>
                  </a:cubicBezTo>
                  <a:lnTo>
                    <a:pt x="0" y="50318"/>
                  </a:lnTo>
                  <a:cubicBezTo>
                    <a:pt x="0" y="36973"/>
                    <a:pt x="5301" y="24174"/>
                    <a:pt x="14738" y="14738"/>
                  </a:cubicBezTo>
                  <a:cubicBezTo>
                    <a:pt x="24174" y="5301"/>
                    <a:pt x="36973" y="0"/>
                    <a:pt x="50318" y="0"/>
                  </a:cubicBezTo>
                  <a:close/>
                </a:path>
              </a:pathLst>
            </a:custGeom>
            <a:solidFill>
              <a:srgbClr val="004AAD"/>
            </a:solidFill>
          </p:spPr>
        </p:sp>
        <p:sp>
          <p:nvSpPr>
            <p:cNvPr name="TextBox 13" id="13"/>
            <p:cNvSpPr txBox="true"/>
            <p:nvPr/>
          </p:nvSpPr>
          <p:spPr>
            <a:xfrm>
              <a:off x="0" y="-47625"/>
              <a:ext cx="2066653" cy="168708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30737" y="4203819"/>
            <a:ext cx="7416667" cy="3778781"/>
          </a:xfrm>
          <a:prstGeom prst="rect">
            <a:avLst/>
          </a:prstGeom>
        </p:spPr>
        <p:txBody>
          <a:bodyPr anchor="t" rtlCol="false" tIns="0" lIns="0" bIns="0" rIns="0">
            <a:spAutoFit/>
          </a:bodyPr>
          <a:lstStyle/>
          <a:p>
            <a:pPr algn="ctr">
              <a:lnSpc>
                <a:spcPts val="5034"/>
              </a:lnSpc>
              <a:spcBef>
                <a:spcPct val="0"/>
              </a:spcBef>
            </a:pPr>
            <a:r>
              <a:rPr lang="en-US" sz="3595">
                <a:solidFill>
                  <a:srgbClr val="FFFFFF"/>
                </a:solidFill>
                <a:latin typeface="Source Sans Pro"/>
                <a:ea typeface="Source Sans Pro"/>
                <a:cs typeface="Source Sans Pro"/>
                <a:sym typeface="Source Sans Pro"/>
              </a:rPr>
              <a:t>Optimizer: Adam with a low learning rate for stable fine-tuning</a:t>
            </a:r>
          </a:p>
          <a:p>
            <a:pPr algn="ctr">
              <a:lnSpc>
                <a:spcPts val="5034"/>
              </a:lnSpc>
              <a:spcBef>
                <a:spcPct val="0"/>
              </a:spcBef>
            </a:pPr>
            <a:r>
              <a:rPr lang="en-US" sz="3595">
                <a:solidFill>
                  <a:srgbClr val="FFFFFF"/>
                </a:solidFill>
                <a:latin typeface="Source Sans Pro"/>
                <a:ea typeface="Source Sans Pro"/>
                <a:cs typeface="Source Sans Pro"/>
                <a:sym typeface="Source Sans Pro"/>
              </a:rPr>
              <a:t>Loss function: Categorical Cross-Entropy</a:t>
            </a:r>
          </a:p>
          <a:p>
            <a:pPr algn="ctr">
              <a:lnSpc>
                <a:spcPts val="5034"/>
              </a:lnSpc>
              <a:spcBef>
                <a:spcPct val="0"/>
              </a:spcBef>
            </a:pPr>
            <a:r>
              <a:rPr lang="en-US" sz="3595">
                <a:solidFill>
                  <a:srgbClr val="FFFFFF"/>
                </a:solidFill>
                <a:latin typeface="Source Sans Pro"/>
                <a:ea typeface="Source Sans Pro"/>
                <a:cs typeface="Source Sans Pro"/>
                <a:sym typeface="Source Sans Pro"/>
              </a:rPr>
              <a:t>Early stopping based on validation loss</a:t>
            </a:r>
          </a:p>
          <a:p>
            <a:pPr algn="ctr">
              <a:lnSpc>
                <a:spcPts val="5034"/>
              </a:lnSpc>
              <a:spcBef>
                <a:spcPct val="0"/>
              </a:spcBef>
            </a:pPr>
            <a:r>
              <a:rPr lang="en-US" sz="3595">
                <a:solidFill>
                  <a:srgbClr val="FFFFFF"/>
                </a:solidFill>
                <a:latin typeface="Source Sans Pro"/>
                <a:ea typeface="Source Sans Pro"/>
                <a:cs typeface="Source Sans Pro"/>
                <a:sym typeface="Source Sans Pro"/>
              </a:rPr>
              <a:t>Training continued until convergence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4140200"/>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21814" y="4459129"/>
            <a:ext cx="11644372" cy="1235392"/>
          </a:xfrm>
          <a:prstGeom prst="rect">
            <a:avLst/>
          </a:prstGeom>
        </p:spPr>
        <p:txBody>
          <a:bodyPr anchor="t" rtlCol="false" tIns="0" lIns="0" bIns="0" rIns="0">
            <a:spAutoFit/>
          </a:bodyPr>
          <a:lstStyle/>
          <a:p>
            <a:pPr algn="ctr">
              <a:lnSpc>
                <a:spcPts val="10132"/>
              </a:lnSpc>
            </a:pPr>
            <a:r>
              <a:rPr lang="en-US" b="true" sz="7237">
                <a:solidFill>
                  <a:srgbClr val="FFFFFF"/>
                </a:solidFill>
                <a:latin typeface="League Spartan"/>
                <a:ea typeface="League Spartan"/>
                <a:cs typeface="League Spartan"/>
                <a:sym typeface="League Spartan"/>
              </a:rPr>
              <a:t>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70109" y="2693095"/>
            <a:ext cx="5221176" cy="1063277"/>
            <a:chOff x="0" y="0"/>
            <a:chExt cx="1375124" cy="280040"/>
          </a:xfrm>
        </p:grpSpPr>
        <p:sp>
          <p:nvSpPr>
            <p:cNvPr name="Freeform 4" id="4"/>
            <p:cNvSpPr/>
            <p:nvPr/>
          </p:nvSpPr>
          <p:spPr>
            <a:xfrm flipH="false" flipV="false" rot="0">
              <a:off x="0" y="0"/>
              <a:ext cx="1375124" cy="280040"/>
            </a:xfrm>
            <a:custGeom>
              <a:avLst/>
              <a:gdLst/>
              <a:ahLst/>
              <a:cxnLst/>
              <a:rect r="r" b="b" t="t" l="l"/>
              <a:pathLst>
                <a:path h="280040" w="1375124">
                  <a:moveTo>
                    <a:pt x="75622" y="0"/>
                  </a:moveTo>
                  <a:lnTo>
                    <a:pt x="1299502" y="0"/>
                  </a:lnTo>
                  <a:cubicBezTo>
                    <a:pt x="1319558" y="0"/>
                    <a:pt x="1338793" y="7967"/>
                    <a:pt x="1352975" y="22149"/>
                  </a:cubicBezTo>
                  <a:cubicBezTo>
                    <a:pt x="1367157" y="36331"/>
                    <a:pt x="1375124" y="55566"/>
                    <a:pt x="1375124" y="75622"/>
                  </a:cubicBezTo>
                  <a:lnTo>
                    <a:pt x="1375124" y="204418"/>
                  </a:lnTo>
                  <a:cubicBezTo>
                    <a:pt x="1375124" y="246183"/>
                    <a:pt x="1341267" y="280040"/>
                    <a:pt x="1299502" y="280040"/>
                  </a:cubicBezTo>
                  <a:lnTo>
                    <a:pt x="75622" y="280040"/>
                  </a:lnTo>
                  <a:cubicBezTo>
                    <a:pt x="33857" y="280040"/>
                    <a:pt x="0" y="246183"/>
                    <a:pt x="0" y="204418"/>
                  </a:cubicBezTo>
                  <a:lnTo>
                    <a:pt x="0" y="75622"/>
                  </a:lnTo>
                  <a:cubicBezTo>
                    <a:pt x="0" y="33857"/>
                    <a:pt x="33857" y="0"/>
                    <a:pt x="75622" y="0"/>
                  </a:cubicBezTo>
                  <a:close/>
                </a:path>
              </a:pathLst>
            </a:custGeom>
            <a:solidFill>
              <a:srgbClr val="004AAD"/>
            </a:solidFill>
          </p:spPr>
        </p:sp>
        <p:sp>
          <p:nvSpPr>
            <p:cNvPr name="TextBox 5" id="5"/>
            <p:cNvSpPr txBox="true"/>
            <p:nvPr/>
          </p:nvSpPr>
          <p:spPr>
            <a:xfrm>
              <a:off x="0" y="-47625"/>
              <a:ext cx="1375124" cy="32766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95406" y="200076"/>
            <a:ext cx="7495715" cy="912882"/>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MODEL EVALUATION</a:t>
            </a:r>
          </a:p>
        </p:txBody>
      </p:sp>
      <p:sp>
        <p:nvSpPr>
          <p:cNvPr name="TextBox 7" id="7"/>
          <p:cNvSpPr txBox="true"/>
          <p:nvPr/>
        </p:nvSpPr>
        <p:spPr>
          <a:xfrm rot="0">
            <a:off x="416500" y="2892934"/>
            <a:ext cx="5128395" cy="596924"/>
          </a:xfrm>
          <a:prstGeom prst="rect">
            <a:avLst/>
          </a:prstGeom>
        </p:spPr>
        <p:txBody>
          <a:bodyPr anchor="t" rtlCol="false" tIns="0" lIns="0" bIns="0" rIns="0">
            <a:spAutoFit/>
          </a:bodyPr>
          <a:lstStyle/>
          <a:p>
            <a:pPr algn="ctr">
              <a:lnSpc>
                <a:spcPts val="4900"/>
              </a:lnSpc>
            </a:pPr>
            <a:r>
              <a:rPr lang="en-US" sz="3500">
                <a:solidFill>
                  <a:srgbClr val="FFFFFF"/>
                </a:solidFill>
                <a:latin typeface="Source Sans Pro"/>
                <a:ea typeface="Source Sans Pro"/>
                <a:cs typeface="Source Sans Pro"/>
                <a:sym typeface="Source Sans Pro"/>
              </a:rPr>
              <a:t>AC</a:t>
            </a:r>
            <a:r>
              <a:rPr lang="en-US" sz="3500">
                <a:solidFill>
                  <a:srgbClr val="FFFFFF"/>
                </a:solidFill>
                <a:latin typeface="Source Sans Pro"/>
                <a:ea typeface="Source Sans Pro"/>
                <a:cs typeface="Source Sans Pro"/>
                <a:sym typeface="Source Sans Pro"/>
              </a:rPr>
              <a:t>CURACY</a:t>
            </a:r>
          </a:p>
        </p:txBody>
      </p:sp>
      <p:grpSp>
        <p:nvGrpSpPr>
          <p:cNvPr name="Group 8" id="8"/>
          <p:cNvGrpSpPr/>
          <p:nvPr/>
        </p:nvGrpSpPr>
        <p:grpSpPr>
          <a:xfrm rot="0">
            <a:off x="6029020" y="2680436"/>
            <a:ext cx="6231433" cy="1063277"/>
            <a:chOff x="0" y="0"/>
            <a:chExt cx="1641201" cy="280040"/>
          </a:xfrm>
        </p:grpSpPr>
        <p:sp>
          <p:nvSpPr>
            <p:cNvPr name="Freeform 9" id="9"/>
            <p:cNvSpPr/>
            <p:nvPr/>
          </p:nvSpPr>
          <p:spPr>
            <a:xfrm flipH="false" flipV="false" rot="0">
              <a:off x="0" y="0"/>
              <a:ext cx="1641201" cy="280040"/>
            </a:xfrm>
            <a:custGeom>
              <a:avLst/>
              <a:gdLst/>
              <a:ahLst/>
              <a:cxnLst/>
              <a:rect r="r" b="b" t="t" l="l"/>
              <a:pathLst>
                <a:path h="280040" w="1641201">
                  <a:moveTo>
                    <a:pt x="63362" y="0"/>
                  </a:moveTo>
                  <a:lnTo>
                    <a:pt x="1577838" y="0"/>
                  </a:lnTo>
                  <a:cubicBezTo>
                    <a:pt x="1612832" y="0"/>
                    <a:pt x="1641201" y="28368"/>
                    <a:pt x="1641201" y="63362"/>
                  </a:cubicBezTo>
                  <a:lnTo>
                    <a:pt x="1641201" y="216678"/>
                  </a:lnTo>
                  <a:cubicBezTo>
                    <a:pt x="1641201" y="251672"/>
                    <a:pt x="1612832" y="280040"/>
                    <a:pt x="1577838" y="280040"/>
                  </a:cubicBezTo>
                  <a:lnTo>
                    <a:pt x="63362" y="280040"/>
                  </a:lnTo>
                  <a:cubicBezTo>
                    <a:pt x="28368" y="280040"/>
                    <a:pt x="0" y="251672"/>
                    <a:pt x="0" y="216678"/>
                  </a:cubicBezTo>
                  <a:lnTo>
                    <a:pt x="0" y="63362"/>
                  </a:lnTo>
                  <a:cubicBezTo>
                    <a:pt x="0" y="28368"/>
                    <a:pt x="28368" y="0"/>
                    <a:pt x="63362" y="0"/>
                  </a:cubicBezTo>
                  <a:close/>
                </a:path>
              </a:pathLst>
            </a:custGeom>
            <a:solidFill>
              <a:srgbClr val="004AAD"/>
            </a:solidFill>
          </p:spPr>
        </p:sp>
        <p:sp>
          <p:nvSpPr>
            <p:cNvPr name="TextBox 10" id="10"/>
            <p:cNvSpPr txBox="true"/>
            <p:nvPr/>
          </p:nvSpPr>
          <p:spPr>
            <a:xfrm>
              <a:off x="0" y="-47625"/>
              <a:ext cx="1641201" cy="32766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232877" y="2877141"/>
            <a:ext cx="5825194" cy="514311"/>
          </a:xfrm>
          <a:prstGeom prst="rect">
            <a:avLst/>
          </a:prstGeom>
        </p:spPr>
        <p:txBody>
          <a:bodyPr anchor="t" rtlCol="false" tIns="0" lIns="0" bIns="0" rIns="0">
            <a:spAutoFit/>
          </a:bodyPr>
          <a:lstStyle/>
          <a:p>
            <a:pPr algn="ctr">
              <a:lnSpc>
                <a:spcPts val="4200"/>
              </a:lnSpc>
            </a:pPr>
            <a:r>
              <a:rPr lang="en-US" sz="3000">
                <a:solidFill>
                  <a:srgbClr val="FFFFFF"/>
                </a:solidFill>
                <a:latin typeface="Source Sans Pro"/>
                <a:ea typeface="Source Sans Pro"/>
                <a:cs typeface="Source Sans Pro"/>
                <a:sym typeface="Source Sans Pro"/>
              </a:rPr>
              <a:t>PRECISION, RECALL, AND F1-SCORE</a:t>
            </a:r>
          </a:p>
        </p:txBody>
      </p:sp>
      <p:grpSp>
        <p:nvGrpSpPr>
          <p:cNvPr name="Group 12" id="12"/>
          <p:cNvGrpSpPr/>
          <p:nvPr/>
        </p:nvGrpSpPr>
        <p:grpSpPr>
          <a:xfrm rot="0">
            <a:off x="12696715" y="2693095"/>
            <a:ext cx="5221176" cy="1063277"/>
            <a:chOff x="0" y="0"/>
            <a:chExt cx="1375124" cy="280040"/>
          </a:xfrm>
        </p:grpSpPr>
        <p:sp>
          <p:nvSpPr>
            <p:cNvPr name="Freeform 13" id="13"/>
            <p:cNvSpPr/>
            <p:nvPr/>
          </p:nvSpPr>
          <p:spPr>
            <a:xfrm flipH="false" flipV="false" rot="0">
              <a:off x="0" y="0"/>
              <a:ext cx="1375124" cy="280040"/>
            </a:xfrm>
            <a:custGeom>
              <a:avLst/>
              <a:gdLst/>
              <a:ahLst/>
              <a:cxnLst/>
              <a:rect r="r" b="b" t="t" l="l"/>
              <a:pathLst>
                <a:path h="280040" w="1375124">
                  <a:moveTo>
                    <a:pt x="75622" y="0"/>
                  </a:moveTo>
                  <a:lnTo>
                    <a:pt x="1299502" y="0"/>
                  </a:lnTo>
                  <a:cubicBezTo>
                    <a:pt x="1319558" y="0"/>
                    <a:pt x="1338793" y="7967"/>
                    <a:pt x="1352975" y="22149"/>
                  </a:cubicBezTo>
                  <a:cubicBezTo>
                    <a:pt x="1367157" y="36331"/>
                    <a:pt x="1375124" y="55566"/>
                    <a:pt x="1375124" y="75622"/>
                  </a:cubicBezTo>
                  <a:lnTo>
                    <a:pt x="1375124" y="204418"/>
                  </a:lnTo>
                  <a:cubicBezTo>
                    <a:pt x="1375124" y="246183"/>
                    <a:pt x="1341267" y="280040"/>
                    <a:pt x="1299502" y="280040"/>
                  </a:cubicBezTo>
                  <a:lnTo>
                    <a:pt x="75622" y="280040"/>
                  </a:lnTo>
                  <a:cubicBezTo>
                    <a:pt x="33857" y="280040"/>
                    <a:pt x="0" y="246183"/>
                    <a:pt x="0" y="204418"/>
                  </a:cubicBezTo>
                  <a:lnTo>
                    <a:pt x="0" y="75622"/>
                  </a:lnTo>
                  <a:cubicBezTo>
                    <a:pt x="0" y="33857"/>
                    <a:pt x="33857" y="0"/>
                    <a:pt x="75622" y="0"/>
                  </a:cubicBezTo>
                  <a:close/>
                </a:path>
              </a:pathLst>
            </a:custGeom>
            <a:solidFill>
              <a:srgbClr val="004AAD"/>
            </a:solidFill>
          </p:spPr>
        </p:sp>
        <p:sp>
          <p:nvSpPr>
            <p:cNvPr name="TextBox 14" id="14"/>
            <p:cNvSpPr txBox="true"/>
            <p:nvPr/>
          </p:nvSpPr>
          <p:spPr>
            <a:xfrm>
              <a:off x="0" y="-47625"/>
              <a:ext cx="1375124" cy="32766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2743105" y="2926344"/>
            <a:ext cx="5128395" cy="514311"/>
          </a:xfrm>
          <a:prstGeom prst="rect">
            <a:avLst/>
          </a:prstGeom>
        </p:spPr>
        <p:txBody>
          <a:bodyPr anchor="t" rtlCol="false" tIns="0" lIns="0" bIns="0" rIns="0">
            <a:spAutoFit/>
          </a:bodyPr>
          <a:lstStyle/>
          <a:p>
            <a:pPr algn="ctr">
              <a:lnSpc>
                <a:spcPts val="4200"/>
              </a:lnSpc>
            </a:pPr>
            <a:r>
              <a:rPr lang="en-US" sz="3000">
                <a:solidFill>
                  <a:srgbClr val="FFFFFF"/>
                </a:solidFill>
                <a:latin typeface="Source Sans Pro"/>
                <a:ea typeface="Source Sans Pro"/>
                <a:cs typeface="Source Sans Pro"/>
                <a:sym typeface="Source Sans Pro"/>
              </a:rPr>
              <a:t>C</a:t>
            </a:r>
            <a:r>
              <a:rPr lang="en-US" sz="3000">
                <a:solidFill>
                  <a:srgbClr val="FFFFFF"/>
                </a:solidFill>
                <a:latin typeface="Source Sans Pro"/>
                <a:ea typeface="Source Sans Pro"/>
                <a:cs typeface="Source Sans Pro"/>
                <a:sym typeface="Source Sans Pro"/>
              </a:rPr>
              <a:t>ONFUSION MATRIX</a:t>
            </a:r>
          </a:p>
        </p:txBody>
      </p:sp>
      <p:sp>
        <p:nvSpPr>
          <p:cNvPr name="TextBox 16" id="16"/>
          <p:cNvSpPr txBox="true"/>
          <p:nvPr/>
        </p:nvSpPr>
        <p:spPr>
          <a:xfrm rot="0">
            <a:off x="3816910" y="5802389"/>
            <a:ext cx="10652706" cy="596924"/>
          </a:xfrm>
          <a:prstGeom prst="rect">
            <a:avLst/>
          </a:prstGeom>
        </p:spPr>
        <p:txBody>
          <a:bodyPr anchor="t" rtlCol="false" tIns="0" lIns="0" bIns="0" rIns="0">
            <a:spAutoFit/>
          </a:bodyPr>
          <a:lstStyle/>
          <a:p>
            <a:pPr algn="ctr">
              <a:lnSpc>
                <a:spcPts val="4900"/>
              </a:lnSpc>
            </a:pPr>
            <a:r>
              <a:rPr lang="en-US" sz="3500">
                <a:solidFill>
                  <a:srgbClr val="000000"/>
                </a:solidFill>
                <a:latin typeface="Source Sans Pro"/>
                <a:ea typeface="Source Sans Pro"/>
                <a:cs typeface="Source Sans Pro"/>
                <a:sym typeface="Source Sans Pro"/>
              </a:rPr>
              <a:t>BASED O</a:t>
            </a:r>
            <a:r>
              <a:rPr lang="en-US" sz="3500">
                <a:solidFill>
                  <a:srgbClr val="000000"/>
                </a:solidFill>
                <a:latin typeface="Source Sans Pro"/>
                <a:ea typeface="Source Sans Pro"/>
                <a:cs typeface="Source Sans Pro"/>
                <a:sym typeface="Source Sans Pro"/>
              </a:rPr>
              <a:t>N COMPARATIVE EXPERIMENTS</a:t>
            </a:r>
          </a:p>
        </p:txBody>
      </p:sp>
      <p:grpSp>
        <p:nvGrpSpPr>
          <p:cNvPr name="Group 17" id="17"/>
          <p:cNvGrpSpPr/>
          <p:nvPr/>
        </p:nvGrpSpPr>
        <p:grpSpPr>
          <a:xfrm rot="0">
            <a:off x="1136586" y="6728002"/>
            <a:ext cx="16014829" cy="2980116"/>
            <a:chOff x="0" y="0"/>
            <a:chExt cx="4217897" cy="784887"/>
          </a:xfrm>
        </p:grpSpPr>
        <p:sp>
          <p:nvSpPr>
            <p:cNvPr name="Freeform 18" id="18"/>
            <p:cNvSpPr/>
            <p:nvPr/>
          </p:nvSpPr>
          <p:spPr>
            <a:xfrm flipH="false" flipV="false" rot="0">
              <a:off x="0" y="0"/>
              <a:ext cx="4217897" cy="784887"/>
            </a:xfrm>
            <a:custGeom>
              <a:avLst/>
              <a:gdLst/>
              <a:ahLst/>
              <a:cxnLst/>
              <a:rect r="r" b="b" t="t" l="l"/>
              <a:pathLst>
                <a:path h="784887" w="4217897">
                  <a:moveTo>
                    <a:pt x="24655" y="0"/>
                  </a:moveTo>
                  <a:lnTo>
                    <a:pt x="4193242" y="0"/>
                  </a:lnTo>
                  <a:cubicBezTo>
                    <a:pt x="4206859" y="0"/>
                    <a:pt x="4217897" y="11038"/>
                    <a:pt x="4217897" y="24655"/>
                  </a:cubicBezTo>
                  <a:lnTo>
                    <a:pt x="4217897" y="760232"/>
                  </a:lnTo>
                  <a:cubicBezTo>
                    <a:pt x="4217897" y="766771"/>
                    <a:pt x="4215300" y="773042"/>
                    <a:pt x="4210676" y="777666"/>
                  </a:cubicBezTo>
                  <a:cubicBezTo>
                    <a:pt x="4206053" y="782289"/>
                    <a:pt x="4199782" y="784887"/>
                    <a:pt x="4193242" y="784887"/>
                  </a:cubicBezTo>
                  <a:lnTo>
                    <a:pt x="24655" y="784887"/>
                  </a:lnTo>
                  <a:cubicBezTo>
                    <a:pt x="18116" y="784887"/>
                    <a:pt x="11845" y="782289"/>
                    <a:pt x="7221" y="777666"/>
                  </a:cubicBezTo>
                  <a:cubicBezTo>
                    <a:pt x="2598" y="773042"/>
                    <a:pt x="0" y="766771"/>
                    <a:pt x="0" y="760232"/>
                  </a:cubicBezTo>
                  <a:lnTo>
                    <a:pt x="0" y="24655"/>
                  </a:lnTo>
                  <a:cubicBezTo>
                    <a:pt x="0" y="18116"/>
                    <a:pt x="2598" y="11845"/>
                    <a:pt x="7221" y="7221"/>
                  </a:cubicBezTo>
                  <a:cubicBezTo>
                    <a:pt x="11845" y="2598"/>
                    <a:pt x="18116" y="0"/>
                    <a:pt x="24655" y="0"/>
                  </a:cubicBezTo>
                  <a:close/>
                </a:path>
              </a:pathLst>
            </a:custGeom>
            <a:solidFill>
              <a:srgbClr val="004AAD"/>
            </a:solidFill>
          </p:spPr>
        </p:sp>
        <p:sp>
          <p:nvSpPr>
            <p:cNvPr name="TextBox 19" id="19"/>
            <p:cNvSpPr txBox="true"/>
            <p:nvPr/>
          </p:nvSpPr>
          <p:spPr>
            <a:xfrm>
              <a:off x="0" y="-47625"/>
              <a:ext cx="4217897" cy="832512"/>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615259" y="7267111"/>
            <a:ext cx="15057482" cy="1835223"/>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FFFFFF"/>
                </a:solidFill>
                <a:latin typeface="Source Sans Pro"/>
                <a:ea typeface="Source Sans Pro"/>
                <a:cs typeface="Source Sans Pro"/>
                <a:sym typeface="Source Sans Pro"/>
              </a:rPr>
              <a:t>Effici</a:t>
            </a:r>
            <a:r>
              <a:rPr lang="en-US" sz="3500">
                <a:solidFill>
                  <a:srgbClr val="FFFFFF"/>
                </a:solidFill>
                <a:latin typeface="Source Sans Pro"/>
                <a:ea typeface="Source Sans Pro"/>
                <a:cs typeface="Source Sans Pro"/>
                <a:sym typeface="Source Sans Pro"/>
              </a:rPr>
              <a:t>ENTNET OUTPERFORMED DENSENET AND RESNET</a:t>
            </a:r>
          </a:p>
          <a:p>
            <a:pPr algn="l" marL="755651" indent="-377825" lvl="1">
              <a:lnSpc>
                <a:spcPts val="4900"/>
              </a:lnSpc>
              <a:buFont typeface="Arial"/>
              <a:buChar char="•"/>
            </a:pPr>
            <a:r>
              <a:rPr lang="en-US" sz="3500">
                <a:solidFill>
                  <a:srgbClr val="FFFFFF"/>
                </a:solidFill>
                <a:latin typeface="Source Sans Pro"/>
                <a:ea typeface="Source Sans Pro"/>
                <a:cs typeface="Source Sans Pro"/>
                <a:sym typeface="Source Sans Pro"/>
              </a:rPr>
              <a:t>PROVIDED BETTER GENERALIZATION ON UNSEEN MRI SCANS</a:t>
            </a:r>
          </a:p>
          <a:p>
            <a:pPr algn="l" marL="755651" indent="-377825" lvl="1">
              <a:lnSpc>
                <a:spcPts val="4900"/>
              </a:lnSpc>
              <a:buFont typeface="Arial"/>
              <a:buChar char="•"/>
            </a:pPr>
            <a:r>
              <a:rPr lang="en-US" sz="3500">
                <a:solidFill>
                  <a:srgbClr val="FFFFFF"/>
                </a:solidFill>
                <a:latin typeface="Source Sans Pro"/>
                <a:ea typeface="Source Sans Pro"/>
                <a:cs typeface="Source Sans Pro"/>
                <a:sym typeface="Source Sans Pro"/>
              </a:rPr>
              <a:t>REQUIRED FEWER PARAMETERS WHILE MAINTAINING HIGH PERFORMANCE</a:t>
            </a:r>
          </a:p>
        </p:txBody>
      </p:sp>
      <p:grpSp>
        <p:nvGrpSpPr>
          <p:cNvPr name="Group 21" id="21"/>
          <p:cNvGrpSpPr/>
          <p:nvPr/>
        </p:nvGrpSpPr>
        <p:grpSpPr>
          <a:xfrm rot="0">
            <a:off x="6028283" y="4080223"/>
            <a:ext cx="6231433" cy="1063277"/>
            <a:chOff x="0" y="0"/>
            <a:chExt cx="1641201" cy="280040"/>
          </a:xfrm>
        </p:grpSpPr>
        <p:sp>
          <p:nvSpPr>
            <p:cNvPr name="Freeform 22" id="22"/>
            <p:cNvSpPr/>
            <p:nvPr/>
          </p:nvSpPr>
          <p:spPr>
            <a:xfrm flipH="false" flipV="false" rot="0">
              <a:off x="0" y="0"/>
              <a:ext cx="1641201" cy="280040"/>
            </a:xfrm>
            <a:custGeom>
              <a:avLst/>
              <a:gdLst/>
              <a:ahLst/>
              <a:cxnLst/>
              <a:rect r="r" b="b" t="t" l="l"/>
              <a:pathLst>
                <a:path h="280040" w="1641201">
                  <a:moveTo>
                    <a:pt x="63362" y="0"/>
                  </a:moveTo>
                  <a:lnTo>
                    <a:pt x="1577838" y="0"/>
                  </a:lnTo>
                  <a:cubicBezTo>
                    <a:pt x="1612832" y="0"/>
                    <a:pt x="1641201" y="28368"/>
                    <a:pt x="1641201" y="63362"/>
                  </a:cubicBezTo>
                  <a:lnTo>
                    <a:pt x="1641201" y="216678"/>
                  </a:lnTo>
                  <a:cubicBezTo>
                    <a:pt x="1641201" y="251672"/>
                    <a:pt x="1612832" y="280040"/>
                    <a:pt x="1577838" y="280040"/>
                  </a:cubicBezTo>
                  <a:lnTo>
                    <a:pt x="63362" y="280040"/>
                  </a:lnTo>
                  <a:cubicBezTo>
                    <a:pt x="28368" y="280040"/>
                    <a:pt x="0" y="251672"/>
                    <a:pt x="0" y="216678"/>
                  </a:cubicBezTo>
                  <a:lnTo>
                    <a:pt x="0" y="63362"/>
                  </a:lnTo>
                  <a:cubicBezTo>
                    <a:pt x="0" y="28368"/>
                    <a:pt x="28368" y="0"/>
                    <a:pt x="63362" y="0"/>
                  </a:cubicBezTo>
                  <a:close/>
                </a:path>
              </a:pathLst>
            </a:custGeom>
            <a:solidFill>
              <a:srgbClr val="004AAD"/>
            </a:solidFill>
          </p:spPr>
        </p:sp>
        <p:sp>
          <p:nvSpPr>
            <p:cNvPr name="TextBox 23" id="23"/>
            <p:cNvSpPr txBox="true"/>
            <p:nvPr/>
          </p:nvSpPr>
          <p:spPr>
            <a:xfrm>
              <a:off x="0" y="-47625"/>
              <a:ext cx="1641201" cy="32766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6232140" y="4276927"/>
            <a:ext cx="5825194" cy="514311"/>
          </a:xfrm>
          <a:prstGeom prst="rect">
            <a:avLst/>
          </a:prstGeom>
        </p:spPr>
        <p:txBody>
          <a:bodyPr anchor="t" rtlCol="false" tIns="0" lIns="0" bIns="0" rIns="0">
            <a:spAutoFit/>
          </a:bodyPr>
          <a:lstStyle/>
          <a:p>
            <a:pPr algn="ctr">
              <a:lnSpc>
                <a:spcPts val="4200"/>
              </a:lnSpc>
            </a:pPr>
            <a:r>
              <a:rPr lang="en-US" sz="3000">
                <a:solidFill>
                  <a:srgbClr val="FFFFFF"/>
                </a:solidFill>
                <a:latin typeface="Source Sans Pro"/>
                <a:ea typeface="Source Sans Pro"/>
                <a:cs typeface="Source Sans Pro"/>
                <a:sym typeface="Source Sans Pro"/>
              </a:rPr>
              <a:t>MULTI-CLASS ROC–AUC CURVES</a:t>
            </a:r>
          </a:p>
        </p:txBody>
      </p:sp>
      <p:sp>
        <p:nvSpPr>
          <p:cNvPr name="TextBox 25" id="25"/>
          <p:cNvSpPr txBox="true"/>
          <p:nvPr/>
        </p:nvSpPr>
        <p:spPr>
          <a:xfrm rot="0">
            <a:off x="3816910" y="1627308"/>
            <a:ext cx="10652706" cy="596924"/>
          </a:xfrm>
          <a:prstGeom prst="rect">
            <a:avLst/>
          </a:prstGeom>
        </p:spPr>
        <p:txBody>
          <a:bodyPr anchor="t" rtlCol="false" tIns="0" lIns="0" bIns="0" rIns="0">
            <a:spAutoFit/>
          </a:bodyPr>
          <a:lstStyle/>
          <a:p>
            <a:pPr algn="ctr">
              <a:lnSpc>
                <a:spcPts val="4900"/>
              </a:lnSpc>
            </a:pPr>
            <a:r>
              <a:rPr lang="en-US" sz="3500">
                <a:solidFill>
                  <a:srgbClr val="000000"/>
                </a:solidFill>
                <a:latin typeface="Source Sans Pro"/>
                <a:ea typeface="Source Sans Pro"/>
                <a:cs typeface="Source Sans Pro"/>
                <a:sym typeface="Source Sans Pro"/>
              </a:rPr>
              <a:t>PERFORMA</a:t>
            </a:r>
            <a:r>
              <a:rPr lang="en-US" sz="3500">
                <a:solidFill>
                  <a:srgbClr val="000000"/>
                </a:solidFill>
                <a:latin typeface="Source Sans Pro"/>
                <a:ea typeface="Source Sans Pro"/>
                <a:cs typeface="Source Sans Pro"/>
                <a:sym typeface="Source Sans Pro"/>
              </a:rPr>
              <a:t>NCE WAS EVALUATED USING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74549" y="-6830526"/>
            <a:ext cx="1938902" cy="14453488"/>
            <a:chOff x="0" y="0"/>
            <a:chExt cx="510657" cy="3806680"/>
          </a:xfrm>
        </p:grpSpPr>
        <p:sp>
          <p:nvSpPr>
            <p:cNvPr name="Freeform 3" id="3"/>
            <p:cNvSpPr/>
            <p:nvPr/>
          </p:nvSpPr>
          <p:spPr>
            <a:xfrm flipH="false" flipV="false" rot="0">
              <a:off x="0" y="0"/>
              <a:ext cx="510657" cy="3806680"/>
            </a:xfrm>
            <a:custGeom>
              <a:avLst/>
              <a:gdLst/>
              <a:ahLst/>
              <a:cxnLst/>
              <a:rect r="r" b="b" t="t" l="l"/>
              <a:pathLst>
                <a:path h="3806680" w="510657">
                  <a:moveTo>
                    <a:pt x="203640" y="0"/>
                  </a:moveTo>
                  <a:lnTo>
                    <a:pt x="307017" y="0"/>
                  </a:lnTo>
                  <a:cubicBezTo>
                    <a:pt x="361026" y="0"/>
                    <a:pt x="412823" y="21455"/>
                    <a:pt x="451013" y="59645"/>
                  </a:cubicBezTo>
                  <a:cubicBezTo>
                    <a:pt x="489203" y="97835"/>
                    <a:pt x="510657" y="149631"/>
                    <a:pt x="510657" y="203640"/>
                  </a:cubicBezTo>
                  <a:lnTo>
                    <a:pt x="510657" y="3603040"/>
                  </a:lnTo>
                  <a:cubicBezTo>
                    <a:pt x="510657" y="3657049"/>
                    <a:pt x="489203" y="3708845"/>
                    <a:pt x="451013" y="3747035"/>
                  </a:cubicBezTo>
                  <a:cubicBezTo>
                    <a:pt x="412823" y="3785225"/>
                    <a:pt x="361026" y="3806680"/>
                    <a:pt x="307017" y="3806680"/>
                  </a:cubicBezTo>
                  <a:lnTo>
                    <a:pt x="203640" y="3806680"/>
                  </a:lnTo>
                  <a:cubicBezTo>
                    <a:pt x="149631" y="3806680"/>
                    <a:pt x="97835" y="3785225"/>
                    <a:pt x="59645" y="3747035"/>
                  </a:cubicBezTo>
                  <a:cubicBezTo>
                    <a:pt x="21455" y="3708845"/>
                    <a:pt x="0" y="3657049"/>
                    <a:pt x="0" y="3603040"/>
                  </a:cubicBezTo>
                  <a:lnTo>
                    <a:pt x="0" y="203640"/>
                  </a:lnTo>
                  <a:cubicBezTo>
                    <a:pt x="0" y="149631"/>
                    <a:pt x="21455" y="97835"/>
                    <a:pt x="59645" y="59645"/>
                  </a:cubicBezTo>
                  <a:cubicBezTo>
                    <a:pt x="97835" y="21455"/>
                    <a:pt x="149631" y="0"/>
                    <a:pt x="203640" y="0"/>
                  </a:cubicBezTo>
                  <a:close/>
                </a:path>
              </a:pathLst>
            </a:custGeom>
            <a:solidFill>
              <a:srgbClr val="004AAD"/>
            </a:solidFill>
          </p:spPr>
        </p:sp>
        <p:sp>
          <p:nvSpPr>
            <p:cNvPr name="TextBox 4" id="4"/>
            <p:cNvSpPr txBox="true"/>
            <p:nvPr/>
          </p:nvSpPr>
          <p:spPr>
            <a:xfrm>
              <a:off x="0" y="-47625"/>
              <a:ext cx="510657" cy="38543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329191" y="2563101"/>
            <a:ext cx="1629618" cy="14453488"/>
            <a:chOff x="0" y="0"/>
            <a:chExt cx="429200" cy="3806680"/>
          </a:xfrm>
        </p:grpSpPr>
        <p:sp>
          <p:nvSpPr>
            <p:cNvPr name="Freeform 6" id="6"/>
            <p:cNvSpPr/>
            <p:nvPr/>
          </p:nvSpPr>
          <p:spPr>
            <a:xfrm flipH="false" flipV="false" rot="0">
              <a:off x="0" y="0"/>
              <a:ext cx="429200" cy="3806680"/>
            </a:xfrm>
            <a:custGeom>
              <a:avLst/>
              <a:gdLst/>
              <a:ahLst/>
              <a:cxnLst/>
              <a:rect r="r" b="b" t="t" l="l"/>
              <a:pathLst>
                <a:path h="3806680" w="429200">
                  <a:moveTo>
                    <a:pt x="214600" y="0"/>
                  </a:moveTo>
                  <a:lnTo>
                    <a:pt x="214600" y="0"/>
                  </a:lnTo>
                  <a:cubicBezTo>
                    <a:pt x="333120" y="0"/>
                    <a:pt x="429200" y="96080"/>
                    <a:pt x="429200" y="214600"/>
                  </a:cubicBezTo>
                  <a:lnTo>
                    <a:pt x="429200" y="3592080"/>
                  </a:lnTo>
                  <a:cubicBezTo>
                    <a:pt x="429200" y="3710600"/>
                    <a:pt x="333120" y="3806680"/>
                    <a:pt x="214600" y="3806680"/>
                  </a:cubicBezTo>
                  <a:lnTo>
                    <a:pt x="214600" y="3806680"/>
                  </a:lnTo>
                  <a:cubicBezTo>
                    <a:pt x="96080" y="3806680"/>
                    <a:pt x="0" y="3710600"/>
                    <a:pt x="0" y="3592080"/>
                  </a:cubicBezTo>
                  <a:lnTo>
                    <a:pt x="0" y="214600"/>
                  </a:lnTo>
                  <a:cubicBezTo>
                    <a:pt x="0" y="96080"/>
                    <a:pt x="96080" y="0"/>
                    <a:pt x="214600" y="0"/>
                  </a:cubicBezTo>
                  <a:close/>
                </a:path>
              </a:pathLst>
            </a:custGeom>
            <a:solidFill>
              <a:srgbClr val="004AAD"/>
            </a:solidFill>
          </p:spPr>
        </p:sp>
        <p:sp>
          <p:nvSpPr>
            <p:cNvPr name="TextBox 7" id="7"/>
            <p:cNvSpPr txBox="true"/>
            <p:nvPr/>
          </p:nvSpPr>
          <p:spPr>
            <a:xfrm>
              <a:off x="0" y="-47625"/>
              <a:ext cx="429200" cy="38543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45656" y="2598207"/>
            <a:ext cx="9186609" cy="5090585"/>
          </a:xfrm>
          <a:custGeom>
            <a:avLst/>
            <a:gdLst/>
            <a:ahLst/>
            <a:cxnLst/>
            <a:rect r="r" b="b" t="t" l="l"/>
            <a:pathLst>
              <a:path h="5090585" w="9186609">
                <a:moveTo>
                  <a:pt x="0" y="0"/>
                </a:moveTo>
                <a:lnTo>
                  <a:pt x="9186609" y="0"/>
                </a:lnTo>
                <a:lnTo>
                  <a:pt x="9186609" y="5090586"/>
                </a:lnTo>
                <a:lnTo>
                  <a:pt x="0" y="5090586"/>
                </a:lnTo>
                <a:lnTo>
                  <a:pt x="0" y="0"/>
                </a:lnTo>
                <a:close/>
              </a:path>
            </a:pathLst>
          </a:custGeom>
          <a:blipFill>
            <a:blip r:embed="rId2"/>
            <a:stretch>
              <a:fillRect l="0" t="0" r="0" b="0"/>
            </a:stretch>
          </a:blipFill>
          <a:ln w="38100" cap="rnd">
            <a:solidFill>
              <a:srgbClr val="000000"/>
            </a:solidFill>
            <a:prstDash val="solid"/>
            <a:round/>
          </a:ln>
        </p:spPr>
      </p:sp>
      <p:sp>
        <p:nvSpPr>
          <p:cNvPr name="Freeform 9" id="9"/>
          <p:cNvSpPr/>
          <p:nvPr/>
        </p:nvSpPr>
        <p:spPr>
          <a:xfrm flipH="false" flipV="false" rot="0">
            <a:off x="9832265" y="2024443"/>
            <a:ext cx="7810078" cy="6238113"/>
          </a:xfrm>
          <a:custGeom>
            <a:avLst/>
            <a:gdLst/>
            <a:ahLst/>
            <a:cxnLst/>
            <a:rect r="r" b="b" t="t" l="l"/>
            <a:pathLst>
              <a:path h="6238113" w="7810078">
                <a:moveTo>
                  <a:pt x="0" y="0"/>
                </a:moveTo>
                <a:lnTo>
                  <a:pt x="7810079" y="0"/>
                </a:lnTo>
                <a:lnTo>
                  <a:pt x="7810079" y="6238114"/>
                </a:lnTo>
                <a:lnTo>
                  <a:pt x="0" y="6238114"/>
                </a:lnTo>
                <a:lnTo>
                  <a:pt x="0" y="0"/>
                </a:lnTo>
                <a:close/>
              </a:path>
            </a:pathLst>
          </a:custGeom>
          <a:blipFill>
            <a:blip r:embed="rId3"/>
            <a:stretch>
              <a:fillRect l="0" t="0" r="0" b="0"/>
            </a:stretch>
          </a:blipFill>
          <a:ln w="38100" cap="rnd">
            <a:solidFill>
              <a:srgbClr val="000000"/>
            </a:solidFill>
            <a:prstDash val="solid"/>
            <a:round/>
          </a:ln>
        </p:spPr>
      </p:sp>
      <p:sp>
        <p:nvSpPr>
          <p:cNvPr name="TextBox 10" id="10"/>
          <p:cNvSpPr txBox="true"/>
          <p:nvPr/>
        </p:nvSpPr>
        <p:spPr>
          <a:xfrm rot="0">
            <a:off x="3539261" y="100892"/>
            <a:ext cx="11209478" cy="1057198"/>
          </a:xfrm>
          <a:prstGeom prst="rect">
            <a:avLst/>
          </a:prstGeom>
        </p:spPr>
        <p:txBody>
          <a:bodyPr anchor="t" rtlCol="false" tIns="0" lIns="0" bIns="0" rIns="0">
            <a:spAutoFit/>
          </a:bodyPr>
          <a:lstStyle/>
          <a:p>
            <a:pPr algn="ctr">
              <a:lnSpc>
                <a:spcPts val="4200"/>
              </a:lnSpc>
            </a:pPr>
            <a:r>
              <a:rPr lang="en-US" sz="3000">
                <a:solidFill>
                  <a:srgbClr val="FFFFFF"/>
                </a:solidFill>
                <a:latin typeface="Archivo Black"/>
                <a:ea typeface="Archivo Black"/>
                <a:cs typeface="Archivo Black"/>
                <a:sym typeface="Archivo Black"/>
              </a:rPr>
              <a:t>Confusion Matric &amp; Classification Report </a:t>
            </a:r>
          </a:p>
          <a:p>
            <a:pPr algn="ctr">
              <a:lnSpc>
                <a:spcPts val="4200"/>
              </a:lnSpc>
              <a:spcBef>
                <a:spcPct val="0"/>
              </a:spcBef>
            </a:pPr>
            <a:r>
              <a:rPr lang="en-US" sz="3000">
                <a:solidFill>
                  <a:srgbClr val="FFFFFF"/>
                </a:solidFill>
                <a:latin typeface="Archivo Black"/>
                <a:ea typeface="Archivo Black"/>
                <a:cs typeface="Archivo Black"/>
                <a:sym typeface="Archivo Black"/>
              </a:rPr>
              <a:t>(CatBoost)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383194" y="5635795"/>
            <a:ext cx="5331887" cy="196674"/>
            <a:chOff x="0" y="0"/>
            <a:chExt cx="1404283" cy="51799"/>
          </a:xfrm>
        </p:grpSpPr>
        <p:sp>
          <p:nvSpPr>
            <p:cNvPr name="Freeform 4" id="4"/>
            <p:cNvSpPr/>
            <p:nvPr/>
          </p:nvSpPr>
          <p:spPr>
            <a:xfrm flipH="false" flipV="false" rot="0">
              <a:off x="0" y="0"/>
              <a:ext cx="1404283" cy="51799"/>
            </a:xfrm>
            <a:custGeom>
              <a:avLst/>
              <a:gdLst/>
              <a:ahLst/>
              <a:cxnLst/>
              <a:rect r="r" b="b" t="t" l="l"/>
              <a:pathLst>
                <a:path h="51799" w="1404283">
                  <a:moveTo>
                    <a:pt x="0" y="0"/>
                  </a:moveTo>
                  <a:lnTo>
                    <a:pt x="1404283" y="0"/>
                  </a:lnTo>
                  <a:lnTo>
                    <a:pt x="1404283" y="51799"/>
                  </a:lnTo>
                  <a:lnTo>
                    <a:pt x="0" y="51799"/>
                  </a:lnTo>
                  <a:close/>
                </a:path>
              </a:pathLst>
            </a:custGeom>
            <a:solidFill>
              <a:srgbClr val="004AAD"/>
            </a:solidFill>
          </p:spPr>
        </p:sp>
        <p:sp>
          <p:nvSpPr>
            <p:cNvPr name="TextBox 5" id="5"/>
            <p:cNvSpPr txBox="true"/>
            <p:nvPr/>
          </p:nvSpPr>
          <p:spPr>
            <a:xfrm>
              <a:off x="0" y="-47625"/>
              <a:ext cx="1404283" cy="9942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737502" y="4527380"/>
            <a:ext cx="6623270" cy="1108415"/>
          </a:xfrm>
          <a:prstGeom prst="rect">
            <a:avLst/>
          </a:prstGeom>
        </p:spPr>
        <p:txBody>
          <a:bodyPr anchor="t" rtlCol="false" tIns="0" lIns="0" bIns="0" rIns="0">
            <a:spAutoFit/>
          </a:bodyPr>
          <a:lstStyle/>
          <a:p>
            <a:pPr algn="ctr">
              <a:lnSpc>
                <a:spcPts val="9054"/>
              </a:lnSpc>
            </a:pPr>
            <a:r>
              <a:rPr lang="en-US" sz="6467">
                <a:solidFill>
                  <a:srgbClr val="004AAD"/>
                </a:solidFill>
                <a:latin typeface="League Spartan"/>
                <a:ea typeface="League Spartan"/>
                <a:cs typeface="League Spartan"/>
                <a:sym typeface="League Spartan"/>
              </a:rPr>
              <a:t>GRAD_CAM</a:t>
            </a:r>
          </a:p>
        </p:txBody>
      </p:sp>
      <p:sp>
        <p:nvSpPr>
          <p:cNvPr name="Freeform 7" id="7"/>
          <p:cNvSpPr/>
          <p:nvPr/>
        </p:nvSpPr>
        <p:spPr>
          <a:xfrm flipH="false" flipV="false" rot="0">
            <a:off x="1246701" y="501778"/>
            <a:ext cx="8876541" cy="9283445"/>
          </a:xfrm>
          <a:custGeom>
            <a:avLst/>
            <a:gdLst/>
            <a:ahLst/>
            <a:cxnLst/>
            <a:rect r="r" b="b" t="t" l="l"/>
            <a:pathLst>
              <a:path h="9283445" w="8876541">
                <a:moveTo>
                  <a:pt x="0" y="0"/>
                </a:moveTo>
                <a:lnTo>
                  <a:pt x="8876541" y="0"/>
                </a:lnTo>
                <a:lnTo>
                  <a:pt x="8876541" y="9283444"/>
                </a:lnTo>
                <a:lnTo>
                  <a:pt x="0" y="9283444"/>
                </a:lnTo>
                <a:lnTo>
                  <a:pt x="0" y="0"/>
                </a:lnTo>
                <a:close/>
              </a:path>
            </a:pathLst>
          </a:custGeom>
          <a:blipFill>
            <a:blip r:embed="rId3"/>
            <a:stretch>
              <a:fillRect l="0" t="0" r="0" b="0"/>
            </a:stretch>
          </a:blipFill>
          <a:ln w="38100" cap="rnd">
            <a:solidFill>
              <a:srgbClr val="000000"/>
            </a:solidFill>
            <a:prstDash val="solid"/>
            <a:roun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22247" y="828083"/>
            <a:ext cx="15243505" cy="1855823"/>
          </a:xfrm>
          <a:prstGeom prst="rect">
            <a:avLst/>
          </a:prstGeom>
        </p:spPr>
        <p:txBody>
          <a:bodyPr anchor="t" rtlCol="false" tIns="0" lIns="0" bIns="0" rIns="0">
            <a:spAutoFit/>
          </a:bodyPr>
          <a:lstStyle/>
          <a:p>
            <a:pPr algn="ctr">
              <a:lnSpc>
                <a:spcPts val="7431"/>
              </a:lnSpc>
            </a:pPr>
            <a:r>
              <a:rPr lang="en-US" sz="5308">
                <a:solidFill>
                  <a:srgbClr val="004AAD"/>
                </a:solidFill>
                <a:latin typeface="League Spartan"/>
                <a:ea typeface="League Spartan"/>
                <a:cs typeface="League Spartan"/>
                <a:sym typeface="League Spartan"/>
              </a:rPr>
              <a:t>ORIGINAL IMAGE &amp; GRAD_CAM &amp; ZOOMED REGION</a:t>
            </a:r>
          </a:p>
        </p:txBody>
      </p:sp>
      <p:sp>
        <p:nvSpPr>
          <p:cNvPr name="Freeform 4" id="4"/>
          <p:cNvSpPr/>
          <p:nvPr/>
        </p:nvSpPr>
        <p:spPr>
          <a:xfrm flipH="false" flipV="false" rot="0">
            <a:off x="1238685" y="2950837"/>
            <a:ext cx="15810629" cy="6403305"/>
          </a:xfrm>
          <a:custGeom>
            <a:avLst/>
            <a:gdLst/>
            <a:ahLst/>
            <a:cxnLst/>
            <a:rect r="r" b="b" t="t" l="l"/>
            <a:pathLst>
              <a:path h="6403305" w="15810629">
                <a:moveTo>
                  <a:pt x="0" y="0"/>
                </a:moveTo>
                <a:lnTo>
                  <a:pt x="15810630" y="0"/>
                </a:lnTo>
                <a:lnTo>
                  <a:pt x="15810630" y="6403305"/>
                </a:lnTo>
                <a:lnTo>
                  <a:pt x="0" y="6403305"/>
                </a:lnTo>
                <a:lnTo>
                  <a:pt x="0" y="0"/>
                </a:lnTo>
                <a:close/>
              </a:path>
            </a:pathLst>
          </a:custGeom>
          <a:blipFill>
            <a:blip r:embed="rId3"/>
            <a:stretch>
              <a:fillRect l="0" t="0" r="0" b="0"/>
            </a:stretch>
          </a:blipFill>
          <a:ln w="38100" cap="rnd">
            <a:solidFill>
              <a:srgbClr val="000000"/>
            </a:solidFill>
            <a:prstDash val="solid"/>
            <a:round/>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6379957" cy="10287000"/>
            <a:chOff x="0" y="0"/>
            <a:chExt cx="1680318" cy="2709333"/>
          </a:xfrm>
        </p:grpSpPr>
        <p:sp>
          <p:nvSpPr>
            <p:cNvPr name="Freeform 4" id="4"/>
            <p:cNvSpPr/>
            <p:nvPr/>
          </p:nvSpPr>
          <p:spPr>
            <a:xfrm flipH="false" flipV="false" rot="0">
              <a:off x="0" y="0"/>
              <a:ext cx="1680318" cy="2709333"/>
            </a:xfrm>
            <a:custGeom>
              <a:avLst/>
              <a:gdLst/>
              <a:ahLst/>
              <a:cxnLst/>
              <a:rect r="r" b="b" t="t" l="l"/>
              <a:pathLst>
                <a:path h="2709333" w="1680318">
                  <a:moveTo>
                    <a:pt x="0" y="0"/>
                  </a:moveTo>
                  <a:lnTo>
                    <a:pt x="1680318" y="0"/>
                  </a:lnTo>
                  <a:lnTo>
                    <a:pt x="1680318" y="2709333"/>
                  </a:lnTo>
                  <a:lnTo>
                    <a:pt x="0" y="2709333"/>
                  </a:lnTo>
                  <a:close/>
                </a:path>
              </a:pathLst>
            </a:custGeom>
            <a:solidFill>
              <a:srgbClr val="004AAD"/>
            </a:solidFill>
          </p:spPr>
        </p:sp>
        <p:sp>
          <p:nvSpPr>
            <p:cNvPr name="TextBox 5" id="5"/>
            <p:cNvSpPr txBox="true"/>
            <p:nvPr/>
          </p:nvSpPr>
          <p:spPr>
            <a:xfrm>
              <a:off x="0" y="-47625"/>
              <a:ext cx="1680318"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91725" y="1028700"/>
            <a:ext cx="934133" cy="9341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791725" y="3583093"/>
            <a:ext cx="934133" cy="9341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622798" y="1910171"/>
            <a:ext cx="1601933" cy="6466659"/>
            <a:chOff x="0" y="0"/>
            <a:chExt cx="421908" cy="1703153"/>
          </a:xfrm>
        </p:grpSpPr>
        <p:sp>
          <p:nvSpPr>
            <p:cNvPr name="Freeform 13" id="13"/>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4" id="14"/>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55307" y="4430037"/>
            <a:ext cx="4669344" cy="1285899"/>
          </a:xfrm>
          <a:prstGeom prst="rect">
            <a:avLst/>
          </a:prstGeom>
        </p:spPr>
        <p:txBody>
          <a:bodyPr anchor="t" rtlCol="false" tIns="0" lIns="0" bIns="0" rIns="0">
            <a:spAutoFit/>
          </a:bodyPr>
          <a:lstStyle/>
          <a:p>
            <a:pPr algn="ctr">
              <a:lnSpc>
                <a:spcPts val="10500"/>
              </a:lnSpc>
            </a:pPr>
            <a:r>
              <a:rPr lang="en-US" b="true" sz="7500">
                <a:solidFill>
                  <a:srgbClr val="FFFFFF"/>
                </a:solidFill>
                <a:latin typeface="League Spartan"/>
                <a:ea typeface="League Spartan"/>
                <a:cs typeface="League Spartan"/>
                <a:sym typeface="League Spartan"/>
              </a:rPr>
              <a:t>AGENDA</a:t>
            </a:r>
          </a:p>
        </p:txBody>
      </p:sp>
      <p:sp>
        <p:nvSpPr>
          <p:cNvPr name="TextBox 16" id="16"/>
          <p:cNvSpPr txBox="true"/>
          <p:nvPr/>
        </p:nvSpPr>
        <p:spPr>
          <a:xfrm rot="0">
            <a:off x="5849083" y="1176060"/>
            <a:ext cx="819418" cy="667989"/>
          </a:xfrm>
          <a:prstGeom prst="rect">
            <a:avLst/>
          </a:prstGeom>
        </p:spPr>
        <p:txBody>
          <a:bodyPr anchor="t" rtlCol="false" tIns="0" lIns="0" bIns="0" rIns="0">
            <a:spAutoFit/>
          </a:bodyPr>
          <a:lstStyle/>
          <a:p>
            <a:pPr algn="ctr">
              <a:lnSpc>
                <a:spcPts val="5501"/>
              </a:lnSpc>
            </a:pPr>
            <a:r>
              <a:rPr lang="en-US" sz="3929">
                <a:solidFill>
                  <a:srgbClr val="000000"/>
                </a:solidFill>
                <a:latin typeface="League Spartan"/>
                <a:ea typeface="League Spartan"/>
                <a:cs typeface="League Spartan"/>
                <a:sym typeface="League Spartan"/>
              </a:rPr>
              <a:t>1</a:t>
            </a:r>
          </a:p>
        </p:txBody>
      </p:sp>
      <p:sp>
        <p:nvSpPr>
          <p:cNvPr name="TextBox 17" id="17"/>
          <p:cNvSpPr txBox="true"/>
          <p:nvPr/>
        </p:nvSpPr>
        <p:spPr>
          <a:xfrm rot="0">
            <a:off x="5849083" y="3725968"/>
            <a:ext cx="819418" cy="668025"/>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4</a:t>
            </a:r>
          </a:p>
        </p:txBody>
      </p:sp>
      <p:grpSp>
        <p:nvGrpSpPr>
          <p:cNvPr name="Group 18" id="18"/>
          <p:cNvGrpSpPr/>
          <p:nvPr/>
        </p:nvGrpSpPr>
        <p:grpSpPr>
          <a:xfrm rot="0">
            <a:off x="5791725" y="4779164"/>
            <a:ext cx="934133" cy="9341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5791725" y="6004733"/>
            <a:ext cx="934133" cy="9341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791725" y="7305578"/>
            <a:ext cx="934133" cy="9341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849083" y="4926523"/>
            <a:ext cx="819418" cy="668025"/>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5</a:t>
            </a:r>
          </a:p>
        </p:txBody>
      </p:sp>
      <p:sp>
        <p:nvSpPr>
          <p:cNvPr name="TextBox 28" id="28"/>
          <p:cNvSpPr txBox="true"/>
          <p:nvPr/>
        </p:nvSpPr>
        <p:spPr>
          <a:xfrm rot="0">
            <a:off x="5849083" y="6147330"/>
            <a:ext cx="819418" cy="668025"/>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6</a:t>
            </a:r>
          </a:p>
        </p:txBody>
      </p:sp>
      <p:sp>
        <p:nvSpPr>
          <p:cNvPr name="TextBox 29" id="29"/>
          <p:cNvSpPr txBox="true"/>
          <p:nvPr/>
        </p:nvSpPr>
        <p:spPr>
          <a:xfrm rot="0">
            <a:off x="5849083" y="7448453"/>
            <a:ext cx="819418" cy="668025"/>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7</a:t>
            </a:r>
          </a:p>
        </p:txBody>
      </p:sp>
      <p:grpSp>
        <p:nvGrpSpPr>
          <p:cNvPr name="Group 30" id="30"/>
          <p:cNvGrpSpPr/>
          <p:nvPr/>
        </p:nvGrpSpPr>
        <p:grpSpPr>
          <a:xfrm rot="0">
            <a:off x="5791725" y="8534986"/>
            <a:ext cx="934133" cy="9341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5849083" y="8677861"/>
            <a:ext cx="819418" cy="668025"/>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8</a:t>
            </a:r>
          </a:p>
        </p:txBody>
      </p:sp>
      <p:sp>
        <p:nvSpPr>
          <p:cNvPr name="TextBox 34" id="34"/>
          <p:cNvSpPr txBox="true"/>
          <p:nvPr/>
        </p:nvSpPr>
        <p:spPr>
          <a:xfrm rot="0">
            <a:off x="6913405" y="975093"/>
            <a:ext cx="4706720"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Introduction</a:t>
            </a:r>
          </a:p>
        </p:txBody>
      </p:sp>
      <p:sp>
        <p:nvSpPr>
          <p:cNvPr name="TextBox 35" id="35"/>
          <p:cNvSpPr txBox="true"/>
          <p:nvPr/>
        </p:nvSpPr>
        <p:spPr>
          <a:xfrm rot="0">
            <a:off x="7002460" y="3529486"/>
            <a:ext cx="5493815"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Preprocessing</a:t>
            </a:r>
          </a:p>
        </p:txBody>
      </p:sp>
      <p:sp>
        <p:nvSpPr>
          <p:cNvPr name="TextBox 36" id="36"/>
          <p:cNvSpPr txBox="true"/>
          <p:nvPr/>
        </p:nvSpPr>
        <p:spPr>
          <a:xfrm rot="0">
            <a:off x="7002460" y="4725557"/>
            <a:ext cx="2716174"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Models</a:t>
            </a:r>
          </a:p>
        </p:txBody>
      </p:sp>
      <p:sp>
        <p:nvSpPr>
          <p:cNvPr name="TextBox 37" id="37"/>
          <p:cNvSpPr txBox="true"/>
          <p:nvPr/>
        </p:nvSpPr>
        <p:spPr>
          <a:xfrm rot="0">
            <a:off x="7002460" y="5951126"/>
            <a:ext cx="4023683"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Evaluation</a:t>
            </a:r>
          </a:p>
        </p:txBody>
      </p:sp>
      <p:sp>
        <p:nvSpPr>
          <p:cNvPr name="TextBox 38" id="38"/>
          <p:cNvSpPr txBox="true"/>
          <p:nvPr/>
        </p:nvSpPr>
        <p:spPr>
          <a:xfrm rot="0">
            <a:off x="7002460" y="7251971"/>
            <a:ext cx="4528610"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Deployment</a:t>
            </a:r>
          </a:p>
        </p:txBody>
      </p:sp>
      <p:sp>
        <p:nvSpPr>
          <p:cNvPr name="TextBox 39" id="39"/>
          <p:cNvSpPr txBox="true"/>
          <p:nvPr/>
        </p:nvSpPr>
        <p:spPr>
          <a:xfrm rot="0">
            <a:off x="7002460" y="8481379"/>
            <a:ext cx="4212199"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Conclusion</a:t>
            </a:r>
          </a:p>
        </p:txBody>
      </p:sp>
      <p:grpSp>
        <p:nvGrpSpPr>
          <p:cNvPr name="Group 40" id="40"/>
          <p:cNvGrpSpPr/>
          <p:nvPr/>
        </p:nvGrpSpPr>
        <p:grpSpPr>
          <a:xfrm rot="0">
            <a:off x="5791725" y="2306061"/>
            <a:ext cx="934133" cy="93413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5849083" y="2448658"/>
            <a:ext cx="819418" cy="667989"/>
          </a:xfrm>
          <a:prstGeom prst="rect">
            <a:avLst/>
          </a:prstGeom>
        </p:spPr>
        <p:txBody>
          <a:bodyPr anchor="t" rtlCol="false" tIns="0" lIns="0" bIns="0" rIns="0">
            <a:spAutoFit/>
          </a:bodyPr>
          <a:lstStyle/>
          <a:p>
            <a:pPr algn="ctr">
              <a:lnSpc>
                <a:spcPts val="5501"/>
              </a:lnSpc>
            </a:pPr>
            <a:r>
              <a:rPr lang="en-US" b="true" sz="3929">
                <a:solidFill>
                  <a:srgbClr val="000000"/>
                </a:solidFill>
                <a:latin typeface="League Spartan"/>
                <a:ea typeface="League Spartan"/>
                <a:cs typeface="League Spartan"/>
                <a:sym typeface="League Spartan"/>
              </a:rPr>
              <a:t>2</a:t>
            </a:r>
          </a:p>
        </p:txBody>
      </p:sp>
      <p:sp>
        <p:nvSpPr>
          <p:cNvPr name="TextBox 44" id="44"/>
          <p:cNvSpPr txBox="true"/>
          <p:nvPr/>
        </p:nvSpPr>
        <p:spPr>
          <a:xfrm rot="0">
            <a:off x="7002460" y="2252454"/>
            <a:ext cx="3232353" cy="936572"/>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rchivo Black"/>
                <a:ea typeface="Archivo Black"/>
                <a:cs typeface="Archivo Black"/>
                <a:sym typeface="Archivo Black"/>
              </a:rPr>
              <a:t>Analysis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5077877"/>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21814" y="5396806"/>
            <a:ext cx="11644372" cy="1235392"/>
          </a:xfrm>
          <a:prstGeom prst="rect">
            <a:avLst/>
          </a:prstGeom>
        </p:spPr>
        <p:txBody>
          <a:bodyPr anchor="t" rtlCol="false" tIns="0" lIns="0" bIns="0" rIns="0">
            <a:spAutoFit/>
          </a:bodyPr>
          <a:lstStyle/>
          <a:p>
            <a:pPr algn="ctr">
              <a:lnSpc>
                <a:spcPts val="10132"/>
              </a:lnSpc>
            </a:pPr>
            <a:r>
              <a:rPr lang="en-US" sz="7237">
                <a:solidFill>
                  <a:srgbClr val="FFFFFF"/>
                </a:solidFill>
                <a:latin typeface="League Spartan"/>
                <a:ea typeface="League Spartan"/>
                <a:cs typeface="League Spartan"/>
                <a:sym typeface="League Spartan"/>
              </a:rPr>
              <a:t>DEPLOYMENT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20162" y="1910171"/>
            <a:ext cx="1601933" cy="6466659"/>
            <a:chOff x="0" y="0"/>
            <a:chExt cx="421908" cy="1703153"/>
          </a:xfrm>
        </p:grpSpPr>
        <p:sp>
          <p:nvSpPr>
            <p:cNvPr name="Freeform 3" id="3"/>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4" id="4"/>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343034" y="-6665636"/>
            <a:ext cx="1601933" cy="14453488"/>
            <a:chOff x="0" y="0"/>
            <a:chExt cx="421908" cy="3806680"/>
          </a:xfrm>
        </p:grpSpPr>
        <p:sp>
          <p:nvSpPr>
            <p:cNvPr name="Freeform 6" id="6"/>
            <p:cNvSpPr/>
            <p:nvPr/>
          </p:nvSpPr>
          <p:spPr>
            <a:xfrm flipH="false" flipV="false" rot="0">
              <a:off x="0" y="0"/>
              <a:ext cx="421908" cy="3806680"/>
            </a:xfrm>
            <a:custGeom>
              <a:avLst/>
              <a:gdLst/>
              <a:ahLst/>
              <a:cxnLst/>
              <a:rect r="r" b="b" t="t" l="l"/>
              <a:pathLst>
                <a:path h="3806680" w="421908">
                  <a:moveTo>
                    <a:pt x="210954" y="0"/>
                  </a:moveTo>
                  <a:lnTo>
                    <a:pt x="210954" y="0"/>
                  </a:lnTo>
                  <a:cubicBezTo>
                    <a:pt x="266903" y="0"/>
                    <a:pt x="320560" y="22225"/>
                    <a:pt x="360121" y="61787"/>
                  </a:cubicBezTo>
                  <a:cubicBezTo>
                    <a:pt x="399683" y="101349"/>
                    <a:pt x="421908" y="155006"/>
                    <a:pt x="421908" y="210954"/>
                  </a:cubicBezTo>
                  <a:lnTo>
                    <a:pt x="421908" y="3595726"/>
                  </a:lnTo>
                  <a:cubicBezTo>
                    <a:pt x="421908" y="3651674"/>
                    <a:pt x="399683" y="3705332"/>
                    <a:pt x="360121" y="3744893"/>
                  </a:cubicBezTo>
                  <a:cubicBezTo>
                    <a:pt x="320560" y="3784455"/>
                    <a:pt x="266903" y="3806680"/>
                    <a:pt x="210954" y="3806680"/>
                  </a:cubicBezTo>
                  <a:lnTo>
                    <a:pt x="210954" y="3806680"/>
                  </a:lnTo>
                  <a:cubicBezTo>
                    <a:pt x="155006" y="3806680"/>
                    <a:pt x="101349" y="3784455"/>
                    <a:pt x="61787" y="3744893"/>
                  </a:cubicBezTo>
                  <a:cubicBezTo>
                    <a:pt x="22225" y="3705332"/>
                    <a:pt x="0" y="3651674"/>
                    <a:pt x="0" y="3595726"/>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7" id="7"/>
            <p:cNvSpPr txBox="true"/>
            <p:nvPr/>
          </p:nvSpPr>
          <p:spPr>
            <a:xfrm>
              <a:off x="0" y="-47625"/>
              <a:ext cx="421908" cy="38543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32072" y="1910171"/>
            <a:ext cx="1601933" cy="6466659"/>
            <a:chOff x="0" y="0"/>
            <a:chExt cx="421908" cy="1703153"/>
          </a:xfrm>
        </p:grpSpPr>
        <p:sp>
          <p:nvSpPr>
            <p:cNvPr name="Freeform 9" id="9"/>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0" id="10"/>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236096" y="2603356"/>
            <a:ext cx="1815808" cy="14453488"/>
            <a:chOff x="0" y="0"/>
            <a:chExt cx="478238" cy="3806680"/>
          </a:xfrm>
        </p:grpSpPr>
        <p:sp>
          <p:nvSpPr>
            <p:cNvPr name="Freeform 12" id="12"/>
            <p:cNvSpPr/>
            <p:nvPr/>
          </p:nvSpPr>
          <p:spPr>
            <a:xfrm flipH="false" flipV="false" rot="0">
              <a:off x="0" y="0"/>
              <a:ext cx="478238" cy="3806680"/>
            </a:xfrm>
            <a:custGeom>
              <a:avLst/>
              <a:gdLst/>
              <a:ahLst/>
              <a:cxnLst/>
              <a:rect r="r" b="b" t="t" l="l"/>
              <a:pathLst>
                <a:path h="3806680" w="478238">
                  <a:moveTo>
                    <a:pt x="217445" y="0"/>
                  </a:moveTo>
                  <a:lnTo>
                    <a:pt x="260793" y="0"/>
                  </a:lnTo>
                  <a:cubicBezTo>
                    <a:pt x="318463" y="0"/>
                    <a:pt x="373771" y="22909"/>
                    <a:pt x="414549" y="63688"/>
                  </a:cubicBezTo>
                  <a:cubicBezTo>
                    <a:pt x="455328" y="104467"/>
                    <a:pt x="478238" y="159775"/>
                    <a:pt x="478238" y="217445"/>
                  </a:cubicBezTo>
                  <a:lnTo>
                    <a:pt x="478238" y="3589235"/>
                  </a:lnTo>
                  <a:cubicBezTo>
                    <a:pt x="478238" y="3646905"/>
                    <a:pt x="455328" y="3702213"/>
                    <a:pt x="414549" y="3742992"/>
                  </a:cubicBezTo>
                  <a:cubicBezTo>
                    <a:pt x="373771" y="3783771"/>
                    <a:pt x="318463" y="3806680"/>
                    <a:pt x="260793" y="3806680"/>
                  </a:cubicBezTo>
                  <a:lnTo>
                    <a:pt x="217445" y="3806680"/>
                  </a:lnTo>
                  <a:cubicBezTo>
                    <a:pt x="159775" y="3806680"/>
                    <a:pt x="104467" y="3783771"/>
                    <a:pt x="63688" y="3742992"/>
                  </a:cubicBezTo>
                  <a:cubicBezTo>
                    <a:pt x="22909" y="3702213"/>
                    <a:pt x="0" y="3646905"/>
                    <a:pt x="0" y="3589235"/>
                  </a:cubicBezTo>
                  <a:lnTo>
                    <a:pt x="0" y="217445"/>
                  </a:lnTo>
                  <a:cubicBezTo>
                    <a:pt x="0" y="159775"/>
                    <a:pt x="22909" y="104467"/>
                    <a:pt x="63688" y="63688"/>
                  </a:cubicBezTo>
                  <a:cubicBezTo>
                    <a:pt x="104467" y="22909"/>
                    <a:pt x="159775" y="0"/>
                    <a:pt x="217445" y="0"/>
                  </a:cubicBezTo>
                  <a:close/>
                </a:path>
              </a:pathLst>
            </a:custGeom>
            <a:solidFill>
              <a:srgbClr val="004AAD"/>
            </a:solidFill>
          </p:spPr>
        </p:sp>
        <p:sp>
          <p:nvSpPr>
            <p:cNvPr name="TextBox 13" id="13"/>
            <p:cNvSpPr txBox="true"/>
            <p:nvPr/>
          </p:nvSpPr>
          <p:spPr>
            <a:xfrm>
              <a:off x="0" y="-47625"/>
              <a:ext cx="478238" cy="385430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831811" y="3117404"/>
            <a:ext cx="16624378" cy="4052192"/>
          </a:xfrm>
          <a:custGeom>
            <a:avLst/>
            <a:gdLst/>
            <a:ahLst/>
            <a:cxnLst/>
            <a:rect r="r" b="b" t="t" l="l"/>
            <a:pathLst>
              <a:path h="4052192" w="16624378">
                <a:moveTo>
                  <a:pt x="0" y="0"/>
                </a:moveTo>
                <a:lnTo>
                  <a:pt x="16624378" y="0"/>
                </a:lnTo>
                <a:lnTo>
                  <a:pt x="16624378" y="4052192"/>
                </a:lnTo>
                <a:lnTo>
                  <a:pt x="0" y="4052192"/>
                </a:lnTo>
                <a:lnTo>
                  <a:pt x="0" y="0"/>
                </a:lnTo>
                <a:close/>
              </a:path>
            </a:pathLst>
          </a:custGeom>
          <a:blipFill>
            <a:blip r:embed="rId2"/>
            <a:stretch>
              <a:fillRect l="0" t="0" r="0" b="0"/>
            </a:stretch>
          </a:blipFill>
          <a:ln w="38100" cap="rnd">
            <a:solidFill>
              <a:srgbClr val="000000"/>
            </a:solidFill>
            <a:prstDash val="solid"/>
            <a:roun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00499" y="1910171"/>
            <a:ext cx="3050195" cy="6466659"/>
            <a:chOff x="0" y="0"/>
            <a:chExt cx="803344" cy="1703153"/>
          </a:xfrm>
        </p:grpSpPr>
        <p:sp>
          <p:nvSpPr>
            <p:cNvPr name="Freeform 3" id="3"/>
            <p:cNvSpPr/>
            <p:nvPr/>
          </p:nvSpPr>
          <p:spPr>
            <a:xfrm flipH="false" flipV="false" rot="0">
              <a:off x="0" y="0"/>
              <a:ext cx="803344" cy="1703153"/>
            </a:xfrm>
            <a:custGeom>
              <a:avLst/>
              <a:gdLst/>
              <a:ahLst/>
              <a:cxnLst/>
              <a:rect r="r" b="b" t="t" l="l"/>
              <a:pathLst>
                <a:path h="1703153" w="803344">
                  <a:moveTo>
                    <a:pt x="129447" y="0"/>
                  </a:moveTo>
                  <a:lnTo>
                    <a:pt x="673897" y="0"/>
                  </a:lnTo>
                  <a:cubicBezTo>
                    <a:pt x="708228" y="0"/>
                    <a:pt x="741154" y="13638"/>
                    <a:pt x="765430" y="37914"/>
                  </a:cubicBezTo>
                  <a:cubicBezTo>
                    <a:pt x="789706" y="62190"/>
                    <a:pt x="803344" y="95115"/>
                    <a:pt x="803344" y="129447"/>
                  </a:cubicBezTo>
                  <a:lnTo>
                    <a:pt x="803344" y="1573706"/>
                  </a:lnTo>
                  <a:cubicBezTo>
                    <a:pt x="803344" y="1608038"/>
                    <a:pt x="789706" y="1640963"/>
                    <a:pt x="765430" y="1665239"/>
                  </a:cubicBezTo>
                  <a:cubicBezTo>
                    <a:pt x="741154" y="1689515"/>
                    <a:pt x="708228" y="1703153"/>
                    <a:pt x="673897" y="1703153"/>
                  </a:cubicBezTo>
                  <a:lnTo>
                    <a:pt x="129447" y="1703153"/>
                  </a:lnTo>
                  <a:cubicBezTo>
                    <a:pt x="57955" y="1703153"/>
                    <a:pt x="0" y="1645198"/>
                    <a:pt x="0" y="1573706"/>
                  </a:cubicBezTo>
                  <a:lnTo>
                    <a:pt x="0" y="129447"/>
                  </a:lnTo>
                  <a:cubicBezTo>
                    <a:pt x="0" y="57955"/>
                    <a:pt x="57955" y="0"/>
                    <a:pt x="129447" y="0"/>
                  </a:cubicBezTo>
                  <a:close/>
                </a:path>
              </a:pathLst>
            </a:custGeom>
            <a:solidFill>
              <a:srgbClr val="004AAD"/>
            </a:solidFill>
          </p:spPr>
        </p:sp>
        <p:sp>
          <p:nvSpPr>
            <p:cNvPr name="TextBox 4" id="4"/>
            <p:cNvSpPr txBox="true"/>
            <p:nvPr/>
          </p:nvSpPr>
          <p:spPr>
            <a:xfrm>
              <a:off x="0" y="-47625"/>
              <a:ext cx="803344" cy="175077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314360" y="-7027685"/>
            <a:ext cx="1659281" cy="14453488"/>
            <a:chOff x="0" y="0"/>
            <a:chExt cx="437012" cy="3806680"/>
          </a:xfrm>
        </p:grpSpPr>
        <p:sp>
          <p:nvSpPr>
            <p:cNvPr name="Freeform 6" id="6"/>
            <p:cNvSpPr/>
            <p:nvPr/>
          </p:nvSpPr>
          <p:spPr>
            <a:xfrm flipH="false" flipV="false" rot="0">
              <a:off x="0" y="0"/>
              <a:ext cx="437012" cy="3806680"/>
            </a:xfrm>
            <a:custGeom>
              <a:avLst/>
              <a:gdLst/>
              <a:ahLst/>
              <a:cxnLst/>
              <a:rect r="r" b="b" t="t" l="l"/>
              <a:pathLst>
                <a:path h="3806680" w="437012">
                  <a:moveTo>
                    <a:pt x="218506" y="0"/>
                  </a:moveTo>
                  <a:lnTo>
                    <a:pt x="218506" y="0"/>
                  </a:lnTo>
                  <a:cubicBezTo>
                    <a:pt x="339184" y="0"/>
                    <a:pt x="437012" y="97829"/>
                    <a:pt x="437012" y="218506"/>
                  </a:cubicBezTo>
                  <a:lnTo>
                    <a:pt x="437012" y="3588174"/>
                  </a:lnTo>
                  <a:cubicBezTo>
                    <a:pt x="437012" y="3646126"/>
                    <a:pt x="413991" y="3701703"/>
                    <a:pt x="373013" y="3742681"/>
                  </a:cubicBezTo>
                  <a:cubicBezTo>
                    <a:pt x="332035" y="3783659"/>
                    <a:pt x="276458" y="3806680"/>
                    <a:pt x="218506" y="3806680"/>
                  </a:cubicBezTo>
                  <a:lnTo>
                    <a:pt x="218506" y="3806680"/>
                  </a:lnTo>
                  <a:cubicBezTo>
                    <a:pt x="97829" y="3806680"/>
                    <a:pt x="0" y="3708852"/>
                    <a:pt x="0" y="3588174"/>
                  </a:cubicBezTo>
                  <a:lnTo>
                    <a:pt x="0" y="218506"/>
                  </a:lnTo>
                  <a:cubicBezTo>
                    <a:pt x="0" y="160555"/>
                    <a:pt x="23021" y="104977"/>
                    <a:pt x="63999" y="63999"/>
                  </a:cubicBezTo>
                  <a:cubicBezTo>
                    <a:pt x="104977" y="23021"/>
                    <a:pt x="160555" y="0"/>
                    <a:pt x="218506" y="0"/>
                  </a:cubicBezTo>
                  <a:close/>
                </a:path>
              </a:pathLst>
            </a:custGeom>
            <a:solidFill>
              <a:srgbClr val="004AAD"/>
            </a:solidFill>
          </p:spPr>
        </p:sp>
        <p:sp>
          <p:nvSpPr>
            <p:cNvPr name="TextBox 7" id="7"/>
            <p:cNvSpPr txBox="true"/>
            <p:nvPr/>
          </p:nvSpPr>
          <p:spPr>
            <a:xfrm>
              <a:off x="0" y="-47625"/>
              <a:ext cx="437012" cy="38543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85916" y="1910171"/>
            <a:ext cx="3071509" cy="6466659"/>
            <a:chOff x="0" y="0"/>
            <a:chExt cx="808957" cy="1703153"/>
          </a:xfrm>
        </p:grpSpPr>
        <p:sp>
          <p:nvSpPr>
            <p:cNvPr name="Freeform 9" id="9"/>
            <p:cNvSpPr/>
            <p:nvPr/>
          </p:nvSpPr>
          <p:spPr>
            <a:xfrm flipH="false" flipV="false" rot="0">
              <a:off x="0" y="0"/>
              <a:ext cx="808957" cy="1703153"/>
            </a:xfrm>
            <a:custGeom>
              <a:avLst/>
              <a:gdLst/>
              <a:ahLst/>
              <a:cxnLst/>
              <a:rect r="r" b="b" t="t" l="l"/>
              <a:pathLst>
                <a:path h="1703153" w="808957">
                  <a:moveTo>
                    <a:pt x="128549" y="0"/>
                  </a:moveTo>
                  <a:lnTo>
                    <a:pt x="680409" y="0"/>
                  </a:lnTo>
                  <a:cubicBezTo>
                    <a:pt x="751404" y="0"/>
                    <a:pt x="808957" y="57553"/>
                    <a:pt x="808957" y="128549"/>
                  </a:cubicBezTo>
                  <a:lnTo>
                    <a:pt x="808957" y="1574605"/>
                  </a:lnTo>
                  <a:cubicBezTo>
                    <a:pt x="808957" y="1645600"/>
                    <a:pt x="751404" y="1703153"/>
                    <a:pt x="680409" y="1703153"/>
                  </a:cubicBezTo>
                  <a:lnTo>
                    <a:pt x="128549" y="1703153"/>
                  </a:lnTo>
                  <a:cubicBezTo>
                    <a:pt x="57553" y="1703153"/>
                    <a:pt x="0" y="1645600"/>
                    <a:pt x="0" y="1574605"/>
                  </a:cubicBezTo>
                  <a:lnTo>
                    <a:pt x="0" y="128549"/>
                  </a:lnTo>
                  <a:cubicBezTo>
                    <a:pt x="0" y="57553"/>
                    <a:pt x="57553" y="0"/>
                    <a:pt x="128549" y="0"/>
                  </a:cubicBezTo>
                  <a:close/>
                </a:path>
              </a:pathLst>
            </a:custGeom>
            <a:solidFill>
              <a:srgbClr val="004AAD"/>
            </a:solidFill>
          </p:spPr>
        </p:sp>
        <p:sp>
          <p:nvSpPr>
            <p:cNvPr name="TextBox 10" id="10"/>
            <p:cNvSpPr txBox="true"/>
            <p:nvPr/>
          </p:nvSpPr>
          <p:spPr>
            <a:xfrm>
              <a:off x="0" y="-47625"/>
              <a:ext cx="808957" cy="175077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391426" y="2782906"/>
            <a:ext cx="1505148" cy="14453488"/>
            <a:chOff x="0" y="0"/>
            <a:chExt cx="396418" cy="3806680"/>
          </a:xfrm>
        </p:grpSpPr>
        <p:sp>
          <p:nvSpPr>
            <p:cNvPr name="Freeform 12" id="12"/>
            <p:cNvSpPr/>
            <p:nvPr/>
          </p:nvSpPr>
          <p:spPr>
            <a:xfrm flipH="false" flipV="false" rot="0">
              <a:off x="0" y="0"/>
              <a:ext cx="396418" cy="3806680"/>
            </a:xfrm>
            <a:custGeom>
              <a:avLst/>
              <a:gdLst/>
              <a:ahLst/>
              <a:cxnLst/>
              <a:rect r="r" b="b" t="t" l="l"/>
              <a:pathLst>
                <a:path h="3806680" w="396418">
                  <a:moveTo>
                    <a:pt x="198209" y="0"/>
                  </a:moveTo>
                  <a:lnTo>
                    <a:pt x="198209" y="0"/>
                  </a:lnTo>
                  <a:cubicBezTo>
                    <a:pt x="250777" y="0"/>
                    <a:pt x="301192" y="20883"/>
                    <a:pt x="338364" y="58054"/>
                  </a:cubicBezTo>
                  <a:cubicBezTo>
                    <a:pt x="375535" y="95225"/>
                    <a:pt x="396418" y="145641"/>
                    <a:pt x="396418" y="198209"/>
                  </a:cubicBezTo>
                  <a:lnTo>
                    <a:pt x="396418" y="3608471"/>
                  </a:lnTo>
                  <a:cubicBezTo>
                    <a:pt x="396418" y="3661039"/>
                    <a:pt x="375535" y="3711454"/>
                    <a:pt x="338364" y="3748626"/>
                  </a:cubicBezTo>
                  <a:cubicBezTo>
                    <a:pt x="301192" y="3785797"/>
                    <a:pt x="250777" y="3806680"/>
                    <a:pt x="198209" y="3806680"/>
                  </a:cubicBezTo>
                  <a:lnTo>
                    <a:pt x="198209" y="3806680"/>
                  </a:lnTo>
                  <a:cubicBezTo>
                    <a:pt x="145641" y="3806680"/>
                    <a:pt x="95225" y="3785797"/>
                    <a:pt x="58054" y="3748626"/>
                  </a:cubicBezTo>
                  <a:cubicBezTo>
                    <a:pt x="20883" y="3711454"/>
                    <a:pt x="0" y="3661039"/>
                    <a:pt x="0" y="3608471"/>
                  </a:cubicBezTo>
                  <a:lnTo>
                    <a:pt x="0" y="198209"/>
                  </a:lnTo>
                  <a:cubicBezTo>
                    <a:pt x="0" y="145641"/>
                    <a:pt x="20883" y="95225"/>
                    <a:pt x="58054" y="58054"/>
                  </a:cubicBezTo>
                  <a:cubicBezTo>
                    <a:pt x="95225" y="20883"/>
                    <a:pt x="145641" y="0"/>
                    <a:pt x="198209" y="0"/>
                  </a:cubicBezTo>
                  <a:close/>
                </a:path>
              </a:pathLst>
            </a:custGeom>
            <a:solidFill>
              <a:srgbClr val="004AAD"/>
            </a:solidFill>
          </p:spPr>
        </p:sp>
        <p:sp>
          <p:nvSpPr>
            <p:cNvPr name="TextBox 13" id="13"/>
            <p:cNvSpPr txBox="true"/>
            <p:nvPr/>
          </p:nvSpPr>
          <p:spPr>
            <a:xfrm>
              <a:off x="0" y="-47625"/>
              <a:ext cx="396418" cy="385430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078872" y="1534749"/>
            <a:ext cx="12130257" cy="7217503"/>
          </a:xfrm>
          <a:custGeom>
            <a:avLst/>
            <a:gdLst/>
            <a:ahLst/>
            <a:cxnLst/>
            <a:rect r="r" b="b" t="t" l="l"/>
            <a:pathLst>
              <a:path h="7217503" w="12130257">
                <a:moveTo>
                  <a:pt x="0" y="0"/>
                </a:moveTo>
                <a:lnTo>
                  <a:pt x="12130256" y="0"/>
                </a:lnTo>
                <a:lnTo>
                  <a:pt x="12130256" y="7217502"/>
                </a:lnTo>
                <a:lnTo>
                  <a:pt x="0" y="7217502"/>
                </a:lnTo>
                <a:lnTo>
                  <a:pt x="0" y="0"/>
                </a:lnTo>
                <a:close/>
              </a:path>
            </a:pathLst>
          </a:custGeom>
          <a:blipFill>
            <a:blip r:embed="rId2"/>
            <a:stretch>
              <a:fillRect l="0" t="0" r="0" b="0"/>
            </a:stretch>
          </a:blipFill>
          <a:ln w="38100" cap="rnd">
            <a:solidFill>
              <a:srgbClr val="000000"/>
            </a:solidFill>
            <a:prstDash val="solid"/>
            <a:round/>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00499" y="1910171"/>
            <a:ext cx="3050195" cy="6466659"/>
            <a:chOff x="0" y="0"/>
            <a:chExt cx="803344" cy="1703153"/>
          </a:xfrm>
        </p:grpSpPr>
        <p:sp>
          <p:nvSpPr>
            <p:cNvPr name="Freeform 3" id="3"/>
            <p:cNvSpPr/>
            <p:nvPr/>
          </p:nvSpPr>
          <p:spPr>
            <a:xfrm flipH="false" flipV="false" rot="0">
              <a:off x="0" y="0"/>
              <a:ext cx="803344" cy="1703153"/>
            </a:xfrm>
            <a:custGeom>
              <a:avLst/>
              <a:gdLst/>
              <a:ahLst/>
              <a:cxnLst/>
              <a:rect r="r" b="b" t="t" l="l"/>
              <a:pathLst>
                <a:path h="1703153" w="803344">
                  <a:moveTo>
                    <a:pt x="129447" y="0"/>
                  </a:moveTo>
                  <a:lnTo>
                    <a:pt x="673897" y="0"/>
                  </a:lnTo>
                  <a:cubicBezTo>
                    <a:pt x="708228" y="0"/>
                    <a:pt x="741154" y="13638"/>
                    <a:pt x="765430" y="37914"/>
                  </a:cubicBezTo>
                  <a:cubicBezTo>
                    <a:pt x="789706" y="62190"/>
                    <a:pt x="803344" y="95115"/>
                    <a:pt x="803344" y="129447"/>
                  </a:cubicBezTo>
                  <a:lnTo>
                    <a:pt x="803344" y="1573706"/>
                  </a:lnTo>
                  <a:cubicBezTo>
                    <a:pt x="803344" y="1608038"/>
                    <a:pt x="789706" y="1640963"/>
                    <a:pt x="765430" y="1665239"/>
                  </a:cubicBezTo>
                  <a:cubicBezTo>
                    <a:pt x="741154" y="1689515"/>
                    <a:pt x="708228" y="1703153"/>
                    <a:pt x="673897" y="1703153"/>
                  </a:cubicBezTo>
                  <a:lnTo>
                    <a:pt x="129447" y="1703153"/>
                  </a:lnTo>
                  <a:cubicBezTo>
                    <a:pt x="57955" y="1703153"/>
                    <a:pt x="0" y="1645198"/>
                    <a:pt x="0" y="1573706"/>
                  </a:cubicBezTo>
                  <a:lnTo>
                    <a:pt x="0" y="129447"/>
                  </a:lnTo>
                  <a:cubicBezTo>
                    <a:pt x="0" y="57955"/>
                    <a:pt x="57955" y="0"/>
                    <a:pt x="129447" y="0"/>
                  </a:cubicBezTo>
                  <a:close/>
                </a:path>
              </a:pathLst>
            </a:custGeom>
            <a:solidFill>
              <a:srgbClr val="004AAD"/>
            </a:solidFill>
          </p:spPr>
        </p:sp>
        <p:sp>
          <p:nvSpPr>
            <p:cNvPr name="TextBox 4" id="4"/>
            <p:cNvSpPr txBox="true"/>
            <p:nvPr/>
          </p:nvSpPr>
          <p:spPr>
            <a:xfrm>
              <a:off x="0" y="-47625"/>
              <a:ext cx="803344" cy="175077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85916" y="1910171"/>
            <a:ext cx="3071509" cy="6466659"/>
            <a:chOff x="0" y="0"/>
            <a:chExt cx="808957" cy="1703153"/>
          </a:xfrm>
        </p:grpSpPr>
        <p:sp>
          <p:nvSpPr>
            <p:cNvPr name="Freeform 6" id="6"/>
            <p:cNvSpPr/>
            <p:nvPr/>
          </p:nvSpPr>
          <p:spPr>
            <a:xfrm flipH="false" flipV="false" rot="0">
              <a:off x="0" y="0"/>
              <a:ext cx="808957" cy="1703153"/>
            </a:xfrm>
            <a:custGeom>
              <a:avLst/>
              <a:gdLst/>
              <a:ahLst/>
              <a:cxnLst/>
              <a:rect r="r" b="b" t="t" l="l"/>
              <a:pathLst>
                <a:path h="1703153" w="808957">
                  <a:moveTo>
                    <a:pt x="128549" y="0"/>
                  </a:moveTo>
                  <a:lnTo>
                    <a:pt x="680409" y="0"/>
                  </a:lnTo>
                  <a:cubicBezTo>
                    <a:pt x="751404" y="0"/>
                    <a:pt x="808957" y="57553"/>
                    <a:pt x="808957" y="128549"/>
                  </a:cubicBezTo>
                  <a:lnTo>
                    <a:pt x="808957" y="1574605"/>
                  </a:lnTo>
                  <a:cubicBezTo>
                    <a:pt x="808957" y="1645600"/>
                    <a:pt x="751404" y="1703153"/>
                    <a:pt x="680409" y="1703153"/>
                  </a:cubicBezTo>
                  <a:lnTo>
                    <a:pt x="128549" y="1703153"/>
                  </a:lnTo>
                  <a:cubicBezTo>
                    <a:pt x="57553" y="1703153"/>
                    <a:pt x="0" y="1645600"/>
                    <a:pt x="0" y="1574605"/>
                  </a:cubicBezTo>
                  <a:lnTo>
                    <a:pt x="0" y="128549"/>
                  </a:lnTo>
                  <a:cubicBezTo>
                    <a:pt x="0" y="57553"/>
                    <a:pt x="57553" y="0"/>
                    <a:pt x="128549" y="0"/>
                  </a:cubicBezTo>
                  <a:close/>
                </a:path>
              </a:pathLst>
            </a:custGeom>
            <a:solidFill>
              <a:srgbClr val="004AAD"/>
            </a:solidFill>
          </p:spPr>
        </p:sp>
        <p:sp>
          <p:nvSpPr>
            <p:cNvPr name="TextBox 7" id="7"/>
            <p:cNvSpPr txBox="true"/>
            <p:nvPr/>
          </p:nvSpPr>
          <p:spPr>
            <a:xfrm>
              <a:off x="0" y="-47625"/>
              <a:ext cx="808957" cy="175077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215244" y="-6871221"/>
            <a:ext cx="1857511" cy="14453488"/>
            <a:chOff x="0" y="0"/>
            <a:chExt cx="489221" cy="3806680"/>
          </a:xfrm>
        </p:grpSpPr>
        <p:sp>
          <p:nvSpPr>
            <p:cNvPr name="Freeform 9" id="9"/>
            <p:cNvSpPr/>
            <p:nvPr/>
          </p:nvSpPr>
          <p:spPr>
            <a:xfrm flipH="false" flipV="false" rot="0">
              <a:off x="0" y="0"/>
              <a:ext cx="489221" cy="3806680"/>
            </a:xfrm>
            <a:custGeom>
              <a:avLst/>
              <a:gdLst/>
              <a:ahLst/>
              <a:cxnLst/>
              <a:rect r="r" b="b" t="t" l="l"/>
              <a:pathLst>
                <a:path h="3806680" w="489221">
                  <a:moveTo>
                    <a:pt x="212563" y="0"/>
                  </a:moveTo>
                  <a:lnTo>
                    <a:pt x="276658" y="0"/>
                  </a:lnTo>
                  <a:cubicBezTo>
                    <a:pt x="333033" y="0"/>
                    <a:pt x="387100" y="22395"/>
                    <a:pt x="426963" y="62258"/>
                  </a:cubicBezTo>
                  <a:cubicBezTo>
                    <a:pt x="466826" y="102121"/>
                    <a:pt x="489221" y="156188"/>
                    <a:pt x="489221" y="212563"/>
                  </a:cubicBezTo>
                  <a:lnTo>
                    <a:pt x="489221" y="3594117"/>
                  </a:lnTo>
                  <a:cubicBezTo>
                    <a:pt x="489221" y="3650492"/>
                    <a:pt x="466826" y="3704558"/>
                    <a:pt x="426963" y="3744422"/>
                  </a:cubicBezTo>
                  <a:cubicBezTo>
                    <a:pt x="387100" y="3784285"/>
                    <a:pt x="333033" y="3806680"/>
                    <a:pt x="276658" y="3806680"/>
                  </a:cubicBezTo>
                  <a:lnTo>
                    <a:pt x="212563" y="3806680"/>
                  </a:lnTo>
                  <a:cubicBezTo>
                    <a:pt x="156188" y="3806680"/>
                    <a:pt x="102121" y="3784285"/>
                    <a:pt x="62258" y="3744422"/>
                  </a:cubicBezTo>
                  <a:cubicBezTo>
                    <a:pt x="22395" y="3704558"/>
                    <a:pt x="0" y="3650492"/>
                    <a:pt x="0" y="3594117"/>
                  </a:cubicBezTo>
                  <a:lnTo>
                    <a:pt x="0" y="212563"/>
                  </a:lnTo>
                  <a:cubicBezTo>
                    <a:pt x="0" y="156188"/>
                    <a:pt x="22395" y="102121"/>
                    <a:pt x="62258" y="62258"/>
                  </a:cubicBezTo>
                  <a:cubicBezTo>
                    <a:pt x="102121" y="22395"/>
                    <a:pt x="156188" y="0"/>
                    <a:pt x="212563" y="0"/>
                  </a:cubicBezTo>
                  <a:close/>
                </a:path>
              </a:pathLst>
            </a:custGeom>
            <a:solidFill>
              <a:srgbClr val="004AAD"/>
            </a:solidFill>
          </p:spPr>
        </p:sp>
        <p:sp>
          <p:nvSpPr>
            <p:cNvPr name="TextBox 10" id="10"/>
            <p:cNvSpPr txBox="true"/>
            <p:nvPr/>
          </p:nvSpPr>
          <p:spPr>
            <a:xfrm>
              <a:off x="0" y="-47625"/>
              <a:ext cx="489221" cy="38543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8343053" y="2576963"/>
            <a:ext cx="1601895" cy="14453488"/>
            <a:chOff x="0" y="0"/>
            <a:chExt cx="421898" cy="3806680"/>
          </a:xfrm>
        </p:grpSpPr>
        <p:sp>
          <p:nvSpPr>
            <p:cNvPr name="Freeform 12" id="12"/>
            <p:cNvSpPr/>
            <p:nvPr/>
          </p:nvSpPr>
          <p:spPr>
            <a:xfrm flipH="false" flipV="false" rot="0">
              <a:off x="0" y="0"/>
              <a:ext cx="421898" cy="3806680"/>
            </a:xfrm>
            <a:custGeom>
              <a:avLst/>
              <a:gdLst/>
              <a:ahLst/>
              <a:cxnLst/>
              <a:rect r="r" b="b" t="t" l="l"/>
              <a:pathLst>
                <a:path h="3806680" w="421898">
                  <a:moveTo>
                    <a:pt x="210949" y="0"/>
                  </a:moveTo>
                  <a:lnTo>
                    <a:pt x="210949" y="0"/>
                  </a:lnTo>
                  <a:cubicBezTo>
                    <a:pt x="327453" y="0"/>
                    <a:pt x="421898" y="94445"/>
                    <a:pt x="421898" y="210949"/>
                  </a:cubicBezTo>
                  <a:lnTo>
                    <a:pt x="421898" y="3595731"/>
                  </a:lnTo>
                  <a:cubicBezTo>
                    <a:pt x="421898" y="3651678"/>
                    <a:pt x="399673" y="3705334"/>
                    <a:pt x="360113" y="3744895"/>
                  </a:cubicBezTo>
                  <a:cubicBezTo>
                    <a:pt x="320552" y="3784455"/>
                    <a:pt x="266896" y="3806680"/>
                    <a:pt x="210949" y="3806680"/>
                  </a:cubicBezTo>
                  <a:lnTo>
                    <a:pt x="210949" y="3806680"/>
                  </a:lnTo>
                  <a:cubicBezTo>
                    <a:pt x="155002" y="3806680"/>
                    <a:pt x="101346" y="3784455"/>
                    <a:pt x="61786" y="3744895"/>
                  </a:cubicBezTo>
                  <a:cubicBezTo>
                    <a:pt x="22225" y="3705334"/>
                    <a:pt x="0" y="3651678"/>
                    <a:pt x="0" y="3595731"/>
                  </a:cubicBezTo>
                  <a:lnTo>
                    <a:pt x="0" y="210949"/>
                  </a:lnTo>
                  <a:cubicBezTo>
                    <a:pt x="0" y="155002"/>
                    <a:pt x="22225" y="101346"/>
                    <a:pt x="61786" y="61786"/>
                  </a:cubicBezTo>
                  <a:cubicBezTo>
                    <a:pt x="101346" y="22225"/>
                    <a:pt x="155002" y="0"/>
                    <a:pt x="210949" y="0"/>
                  </a:cubicBezTo>
                  <a:close/>
                </a:path>
              </a:pathLst>
            </a:custGeom>
            <a:solidFill>
              <a:srgbClr val="004AAD"/>
            </a:solidFill>
          </p:spPr>
        </p:sp>
        <p:sp>
          <p:nvSpPr>
            <p:cNvPr name="TextBox 13" id="13"/>
            <p:cNvSpPr txBox="true"/>
            <p:nvPr/>
          </p:nvSpPr>
          <p:spPr>
            <a:xfrm>
              <a:off x="0" y="-47625"/>
              <a:ext cx="421898" cy="385430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040560" y="2284365"/>
            <a:ext cx="14206880" cy="5718269"/>
          </a:xfrm>
          <a:custGeom>
            <a:avLst/>
            <a:gdLst/>
            <a:ahLst/>
            <a:cxnLst/>
            <a:rect r="r" b="b" t="t" l="l"/>
            <a:pathLst>
              <a:path h="5718269" w="14206880">
                <a:moveTo>
                  <a:pt x="0" y="0"/>
                </a:moveTo>
                <a:lnTo>
                  <a:pt x="14206880" y="0"/>
                </a:lnTo>
                <a:lnTo>
                  <a:pt x="14206880" y="5718270"/>
                </a:lnTo>
                <a:lnTo>
                  <a:pt x="0" y="5718270"/>
                </a:lnTo>
                <a:lnTo>
                  <a:pt x="0" y="0"/>
                </a:lnTo>
                <a:close/>
              </a:path>
            </a:pathLst>
          </a:custGeom>
          <a:blipFill>
            <a:blip r:embed="rId2"/>
            <a:stretch>
              <a:fillRect l="0" t="0" r="0" b="0"/>
            </a:stretch>
          </a:blipFill>
          <a:ln w="38100" cap="rnd">
            <a:solidFill>
              <a:srgbClr val="000000"/>
            </a:solidFill>
            <a:prstDash val="solid"/>
            <a:roun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718594" y="1449189"/>
            <a:ext cx="11407277" cy="8294559"/>
            <a:chOff x="0" y="0"/>
            <a:chExt cx="3228966" cy="2347874"/>
          </a:xfrm>
        </p:grpSpPr>
        <p:sp>
          <p:nvSpPr>
            <p:cNvPr name="Freeform 4" id="4"/>
            <p:cNvSpPr/>
            <p:nvPr/>
          </p:nvSpPr>
          <p:spPr>
            <a:xfrm flipH="false" flipV="false" rot="0">
              <a:off x="0" y="0"/>
              <a:ext cx="3228966" cy="2347875"/>
            </a:xfrm>
            <a:custGeom>
              <a:avLst/>
              <a:gdLst/>
              <a:ahLst/>
              <a:cxnLst/>
              <a:rect r="r" b="b" t="t" l="l"/>
              <a:pathLst>
                <a:path h="2347875" w="3228966">
                  <a:moveTo>
                    <a:pt x="34613" y="0"/>
                  </a:moveTo>
                  <a:lnTo>
                    <a:pt x="3194354" y="0"/>
                  </a:lnTo>
                  <a:cubicBezTo>
                    <a:pt x="3213470" y="0"/>
                    <a:pt x="3228966" y="15497"/>
                    <a:pt x="3228966" y="34613"/>
                  </a:cubicBezTo>
                  <a:lnTo>
                    <a:pt x="3228966" y="2313262"/>
                  </a:lnTo>
                  <a:cubicBezTo>
                    <a:pt x="3228966" y="2322442"/>
                    <a:pt x="3225320" y="2331245"/>
                    <a:pt x="3218829" y="2337737"/>
                  </a:cubicBezTo>
                  <a:cubicBezTo>
                    <a:pt x="3212337" y="2344228"/>
                    <a:pt x="3203534" y="2347875"/>
                    <a:pt x="3194354" y="2347875"/>
                  </a:cubicBezTo>
                  <a:lnTo>
                    <a:pt x="34613" y="2347875"/>
                  </a:lnTo>
                  <a:cubicBezTo>
                    <a:pt x="15497" y="2347875"/>
                    <a:pt x="0" y="2332378"/>
                    <a:pt x="0" y="2313262"/>
                  </a:cubicBezTo>
                  <a:lnTo>
                    <a:pt x="0" y="34613"/>
                  </a:lnTo>
                  <a:cubicBezTo>
                    <a:pt x="0" y="15497"/>
                    <a:pt x="15497" y="0"/>
                    <a:pt x="34613" y="0"/>
                  </a:cubicBezTo>
                  <a:close/>
                </a:path>
              </a:pathLst>
            </a:custGeom>
            <a:solidFill>
              <a:srgbClr val="004AAD"/>
            </a:solidFill>
          </p:spPr>
        </p:sp>
        <p:sp>
          <p:nvSpPr>
            <p:cNvPr name="TextBox 5" id="5"/>
            <p:cNvSpPr txBox="true"/>
            <p:nvPr/>
          </p:nvSpPr>
          <p:spPr>
            <a:xfrm>
              <a:off x="0" y="-47625"/>
              <a:ext cx="3228966" cy="239549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22103" y="273080"/>
            <a:ext cx="8843793" cy="912882"/>
          </a:xfrm>
          <a:prstGeom prst="rect">
            <a:avLst/>
          </a:prstGeom>
        </p:spPr>
        <p:txBody>
          <a:bodyPr anchor="t" rtlCol="false" tIns="0" lIns="0" bIns="0" rIns="0">
            <a:spAutoFit/>
          </a:bodyPr>
          <a:lstStyle/>
          <a:p>
            <a:pPr algn="ctr">
              <a:lnSpc>
                <a:spcPts val="7431"/>
              </a:lnSpc>
            </a:pPr>
            <a:r>
              <a:rPr lang="en-US" b="true" sz="5308">
                <a:solidFill>
                  <a:srgbClr val="004AAD"/>
                </a:solidFill>
                <a:latin typeface="League Spartan"/>
                <a:ea typeface="League Spartan"/>
                <a:cs typeface="League Spartan"/>
                <a:sym typeface="League Spartan"/>
              </a:rPr>
              <a:t>LIBRARIES USED</a:t>
            </a:r>
          </a:p>
        </p:txBody>
      </p:sp>
      <p:grpSp>
        <p:nvGrpSpPr>
          <p:cNvPr name="Group 7" id="7"/>
          <p:cNvGrpSpPr/>
          <p:nvPr/>
        </p:nvGrpSpPr>
        <p:grpSpPr>
          <a:xfrm rot="0">
            <a:off x="3162129" y="1739833"/>
            <a:ext cx="1112929" cy="111292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230465" y="1920458"/>
            <a:ext cx="976257" cy="790784"/>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1</a:t>
            </a:r>
          </a:p>
        </p:txBody>
      </p:sp>
      <p:sp>
        <p:nvSpPr>
          <p:cNvPr name="TextBox 11" id="11"/>
          <p:cNvSpPr txBox="true"/>
          <p:nvPr/>
        </p:nvSpPr>
        <p:spPr>
          <a:xfrm rot="0">
            <a:off x="4625117" y="1658390"/>
            <a:ext cx="4813309" cy="1040542"/>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os</a:t>
            </a:r>
          </a:p>
        </p:txBody>
      </p:sp>
      <p:grpSp>
        <p:nvGrpSpPr>
          <p:cNvPr name="Group 12" id="12"/>
          <p:cNvGrpSpPr/>
          <p:nvPr/>
        </p:nvGrpSpPr>
        <p:grpSpPr>
          <a:xfrm rot="0">
            <a:off x="3162129" y="3049339"/>
            <a:ext cx="1112929" cy="11129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230465" y="3229964"/>
            <a:ext cx="976257" cy="790827"/>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2</a:t>
            </a:r>
          </a:p>
        </p:txBody>
      </p:sp>
      <p:grpSp>
        <p:nvGrpSpPr>
          <p:cNvPr name="Group 16" id="16"/>
          <p:cNvGrpSpPr/>
          <p:nvPr/>
        </p:nvGrpSpPr>
        <p:grpSpPr>
          <a:xfrm rot="0">
            <a:off x="3162129" y="4357244"/>
            <a:ext cx="1112929" cy="11129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3230465" y="4537869"/>
            <a:ext cx="976257" cy="790827"/>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3</a:t>
            </a:r>
          </a:p>
        </p:txBody>
      </p:sp>
      <p:grpSp>
        <p:nvGrpSpPr>
          <p:cNvPr name="Group 20" id="20"/>
          <p:cNvGrpSpPr/>
          <p:nvPr/>
        </p:nvGrpSpPr>
        <p:grpSpPr>
          <a:xfrm rot="0">
            <a:off x="3162129" y="5665149"/>
            <a:ext cx="1112929" cy="11129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230465" y="5845774"/>
            <a:ext cx="976257" cy="790827"/>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4</a:t>
            </a:r>
          </a:p>
        </p:txBody>
      </p:sp>
      <p:grpSp>
        <p:nvGrpSpPr>
          <p:cNvPr name="Group 24" id="24"/>
          <p:cNvGrpSpPr/>
          <p:nvPr/>
        </p:nvGrpSpPr>
        <p:grpSpPr>
          <a:xfrm rot="0">
            <a:off x="3162129" y="6973054"/>
            <a:ext cx="1112929" cy="111292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230465" y="7153678"/>
            <a:ext cx="976257" cy="790827"/>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5</a:t>
            </a:r>
          </a:p>
        </p:txBody>
      </p:sp>
      <p:grpSp>
        <p:nvGrpSpPr>
          <p:cNvPr name="Group 28" id="28"/>
          <p:cNvGrpSpPr/>
          <p:nvPr/>
        </p:nvGrpSpPr>
        <p:grpSpPr>
          <a:xfrm rot="0">
            <a:off x="3162129" y="8280958"/>
            <a:ext cx="1112929" cy="111292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3230465" y="8461583"/>
            <a:ext cx="976257" cy="790827"/>
          </a:xfrm>
          <a:prstGeom prst="rect">
            <a:avLst/>
          </a:prstGeom>
        </p:spPr>
        <p:txBody>
          <a:bodyPr anchor="t" rtlCol="false" tIns="0" lIns="0" bIns="0" rIns="0">
            <a:spAutoFit/>
          </a:bodyPr>
          <a:lstStyle/>
          <a:p>
            <a:pPr algn="ctr">
              <a:lnSpc>
                <a:spcPts val="6554"/>
              </a:lnSpc>
            </a:pPr>
            <a:r>
              <a:rPr lang="en-US" sz="4681">
                <a:solidFill>
                  <a:srgbClr val="000000"/>
                </a:solidFill>
                <a:latin typeface="League Spartan"/>
                <a:ea typeface="League Spartan"/>
                <a:cs typeface="League Spartan"/>
                <a:sym typeface="League Spartan"/>
              </a:rPr>
              <a:t>6</a:t>
            </a:r>
          </a:p>
        </p:txBody>
      </p:sp>
      <p:sp>
        <p:nvSpPr>
          <p:cNvPr name="TextBox 32" id="32"/>
          <p:cNvSpPr txBox="true"/>
          <p:nvPr/>
        </p:nvSpPr>
        <p:spPr>
          <a:xfrm rot="0">
            <a:off x="4625117" y="2967896"/>
            <a:ext cx="10302585" cy="1040468"/>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Numpy</a:t>
            </a:r>
          </a:p>
        </p:txBody>
      </p:sp>
      <p:sp>
        <p:nvSpPr>
          <p:cNvPr name="TextBox 33" id="33"/>
          <p:cNvSpPr txBox="true"/>
          <p:nvPr/>
        </p:nvSpPr>
        <p:spPr>
          <a:xfrm rot="0">
            <a:off x="4625117" y="4280702"/>
            <a:ext cx="10302585" cy="1040542"/>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Matplotlib &amp; Seaborn</a:t>
            </a:r>
          </a:p>
        </p:txBody>
      </p:sp>
      <p:sp>
        <p:nvSpPr>
          <p:cNvPr name="TextBox 34" id="34"/>
          <p:cNvSpPr txBox="true"/>
          <p:nvPr/>
        </p:nvSpPr>
        <p:spPr>
          <a:xfrm rot="0">
            <a:off x="4625117" y="5593509"/>
            <a:ext cx="6438293" cy="1040542"/>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cv2</a:t>
            </a:r>
          </a:p>
        </p:txBody>
      </p:sp>
      <p:sp>
        <p:nvSpPr>
          <p:cNvPr name="TextBox 35" id="35"/>
          <p:cNvSpPr txBox="true"/>
          <p:nvPr/>
        </p:nvSpPr>
        <p:spPr>
          <a:xfrm rot="0">
            <a:off x="4625117" y="6906315"/>
            <a:ext cx="7892943" cy="1040542"/>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Sklearn &amp; tensorflow</a:t>
            </a:r>
          </a:p>
        </p:txBody>
      </p:sp>
      <p:sp>
        <p:nvSpPr>
          <p:cNvPr name="TextBox 36" id="36"/>
          <p:cNvSpPr txBox="true"/>
          <p:nvPr/>
        </p:nvSpPr>
        <p:spPr>
          <a:xfrm rot="0">
            <a:off x="4625117" y="8219121"/>
            <a:ext cx="6438293" cy="1040468"/>
          </a:xfrm>
          <a:prstGeom prst="rect">
            <a:avLst/>
          </a:prstGeom>
        </p:spPr>
        <p:txBody>
          <a:bodyPr anchor="t" rtlCol="false" tIns="0" lIns="0" bIns="0" rIns="0">
            <a:spAutoFit/>
          </a:bodyPr>
          <a:lstStyle/>
          <a:p>
            <a:pPr algn="l">
              <a:lnSpc>
                <a:spcPts val="8197"/>
              </a:lnSpc>
              <a:spcBef>
                <a:spcPct val="0"/>
              </a:spcBef>
            </a:pPr>
            <a:r>
              <a:rPr lang="en-US" sz="5855">
                <a:solidFill>
                  <a:srgbClr val="FFFFFF"/>
                </a:solidFill>
                <a:latin typeface="Poppins"/>
                <a:ea typeface="Poppins"/>
                <a:cs typeface="Poppins"/>
                <a:sym typeface="Poppins"/>
              </a:rPr>
              <a:t>PIL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9258300"/>
            <a:ext cx="6859435" cy="196455"/>
            <a:chOff x="0" y="0"/>
            <a:chExt cx="1806600" cy="51741"/>
          </a:xfrm>
        </p:grpSpPr>
        <p:sp>
          <p:nvSpPr>
            <p:cNvPr name="Freeform 4" id="4"/>
            <p:cNvSpPr/>
            <p:nvPr/>
          </p:nvSpPr>
          <p:spPr>
            <a:xfrm flipH="false" flipV="false" rot="0">
              <a:off x="0" y="0"/>
              <a:ext cx="1806600" cy="51741"/>
            </a:xfrm>
            <a:custGeom>
              <a:avLst/>
              <a:gdLst/>
              <a:ahLst/>
              <a:cxnLst/>
              <a:rect r="r" b="b" t="t" l="l"/>
              <a:pathLst>
                <a:path h="51741" w="1806600">
                  <a:moveTo>
                    <a:pt x="0" y="0"/>
                  </a:moveTo>
                  <a:lnTo>
                    <a:pt x="1806600" y="0"/>
                  </a:lnTo>
                  <a:lnTo>
                    <a:pt x="1806600" y="51741"/>
                  </a:lnTo>
                  <a:lnTo>
                    <a:pt x="0" y="51741"/>
                  </a:lnTo>
                  <a:close/>
                </a:path>
              </a:pathLst>
            </a:custGeom>
            <a:solidFill>
              <a:srgbClr val="004AAD"/>
            </a:solidFill>
          </p:spPr>
        </p:sp>
        <p:sp>
          <p:nvSpPr>
            <p:cNvPr name="TextBox 5" id="5"/>
            <p:cNvSpPr txBox="true"/>
            <p:nvPr/>
          </p:nvSpPr>
          <p:spPr>
            <a:xfrm>
              <a:off x="0" y="-47625"/>
              <a:ext cx="1806600" cy="99366"/>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7795260" y="301183"/>
            <a:ext cx="5246370" cy="52463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004AAD"/>
            </a:solidFill>
          </p:spPr>
        </p:sp>
        <p:sp>
          <p:nvSpPr>
            <p:cNvPr name="Freeform 8" id="8"/>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11" t="0" r="-11" b="0"/>
              </a:stretch>
            </a:blipFill>
          </p:spPr>
        </p:sp>
      </p:grpSp>
      <p:grpSp>
        <p:nvGrpSpPr>
          <p:cNvPr name="Group 9" id="9"/>
          <p:cNvGrpSpPr>
            <a:grpSpLocks noChangeAspect="true"/>
          </p:cNvGrpSpPr>
          <p:nvPr/>
        </p:nvGrpSpPr>
        <p:grpSpPr>
          <a:xfrm rot="0">
            <a:off x="13041630" y="4610930"/>
            <a:ext cx="5246370" cy="524637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0000"/>
            </a:solidFill>
          </p:spPr>
        </p:sp>
        <p:sp>
          <p:nvSpPr>
            <p:cNvPr name="Freeform 11" id="11"/>
            <p:cNvSpPr/>
            <p:nvPr/>
          </p:nvSpPr>
          <p:spPr>
            <a:xfrm flipH="false" flipV="false" rot="0">
              <a:off x="325223" y="364462"/>
              <a:ext cx="5646214" cy="5621077"/>
            </a:xfrm>
            <a:custGeom>
              <a:avLst/>
              <a:gdLst/>
              <a:ahLst/>
              <a:cxnLst/>
              <a:rect r="r" b="b" t="t" l="l"/>
              <a:pathLst>
                <a:path h="5621077" w="5646214">
                  <a:moveTo>
                    <a:pt x="2823107" y="28"/>
                  </a:moveTo>
                  <a:cubicBezTo>
                    <a:pt x="1816014" y="-4476"/>
                    <a:pt x="883489" y="530217"/>
                    <a:pt x="378638" y="1401642"/>
                  </a:cubicBezTo>
                  <a:cubicBezTo>
                    <a:pt x="-126213" y="2273067"/>
                    <a:pt x="-126213" y="3348009"/>
                    <a:pt x="378638" y="4219434"/>
                  </a:cubicBezTo>
                  <a:cubicBezTo>
                    <a:pt x="883489" y="5090859"/>
                    <a:pt x="1816014" y="5625552"/>
                    <a:pt x="2823107" y="5621048"/>
                  </a:cubicBezTo>
                  <a:cubicBezTo>
                    <a:pt x="3830200" y="5625552"/>
                    <a:pt x="4762725" y="5090859"/>
                    <a:pt x="5267576" y="4219434"/>
                  </a:cubicBezTo>
                  <a:cubicBezTo>
                    <a:pt x="5772427" y="3348009"/>
                    <a:pt x="5772427" y="2273067"/>
                    <a:pt x="5267576" y="1401642"/>
                  </a:cubicBezTo>
                  <a:cubicBezTo>
                    <a:pt x="4762725" y="530217"/>
                    <a:pt x="3830200" y="-4476"/>
                    <a:pt x="2823107" y="28"/>
                  </a:cubicBezTo>
                  <a:close/>
                </a:path>
              </a:pathLst>
            </a:custGeom>
            <a:blipFill>
              <a:blip r:embed="rId4"/>
              <a:stretch>
                <a:fillRect l="-24902" t="0" r="-24902" b="0"/>
              </a:stretch>
            </a:blipFill>
          </p:spPr>
        </p:sp>
      </p:grpSp>
      <p:sp>
        <p:nvSpPr>
          <p:cNvPr name="TextBox 12" id="12"/>
          <p:cNvSpPr txBox="true"/>
          <p:nvPr/>
        </p:nvSpPr>
        <p:spPr>
          <a:xfrm rot="0">
            <a:off x="1028700" y="923925"/>
            <a:ext cx="5052712" cy="912882"/>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CONCLUSION</a:t>
            </a:r>
          </a:p>
        </p:txBody>
      </p:sp>
      <p:sp>
        <p:nvSpPr>
          <p:cNvPr name="TextBox 13" id="13"/>
          <p:cNvSpPr txBox="true"/>
          <p:nvPr/>
        </p:nvSpPr>
        <p:spPr>
          <a:xfrm rot="0">
            <a:off x="393000" y="2033080"/>
            <a:ext cx="7402260" cy="6943725"/>
          </a:xfrm>
          <a:prstGeom prst="rect">
            <a:avLst/>
          </a:prstGeom>
        </p:spPr>
        <p:txBody>
          <a:bodyPr anchor="t" rtlCol="false" tIns="0" lIns="0" bIns="0" rIns="0">
            <a:spAutoFit/>
          </a:bodyPr>
          <a:lstStyle/>
          <a:p>
            <a:pPr algn="l">
              <a:lnSpc>
                <a:spcPts val="4200"/>
              </a:lnSpc>
            </a:pPr>
            <a:r>
              <a:rPr lang="en-US" sz="3000">
                <a:solidFill>
                  <a:srgbClr val="000000"/>
                </a:solidFill>
                <a:latin typeface="Poppins"/>
                <a:ea typeface="Poppins"/>
                <a:cs typeface="Poppins"/>
                <a:sym typeface="Poppins"/>
              </a:rPr>
              <a:t>An end-to-end deep learning approach was developed for brain tumor classification from MRI images. Through effective preprocessing, data augmentation, and transfer learning, EfficientNet achieved strong and reliable performance across all tumor classes. Additional analysis and visualization techniques enhanced model interpretability, demonstrating the system’s potential as a practical and supportive tool for medical image analysis.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35000" y="3706949"/>
            <a:ext cx="5245100" cy="1332778"/>
            <a:chOff x="0" y="0"/>
            <a:chExt cx="1381426" cy="351020"/>
          </a:xfrm>
        </p:grpSpPr>
        <p:sp>
          <p:nvSpPr>
            <p:cNvPr name="Freeform 4" id="4"/>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5" id="5"/>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804900" y="3706949"/>
            <a:ext cx="5118100" cy="1332778"/>
            <a:chOff x="0" y="0"/>
            <a:chExt cx="1347977" cy="351020"/>
          </a:xfrm>
        </p:grpSpPr>
        <p:sp>
          <p:nvSpPr>
            <p:cNvPr name="Freeform 7" id="7"/>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8" id="8"/>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996797" y="3669211"/>
            <a:ext cx="8421405" cy="1265381"/>
          </a:xfrm>
          <a:prstGeom prst="rect">
            <a:avLst/>
          </a:prstGeom>
        </p:spPr>
        <p:txBody>
          <a:bodyPr anchor="t" rtlCol="false" tIns="0" lIns="0" bIns="0" rIns="0">
            <a:spAutoFit/>
          </a:bodyPr>
          <a:lstStyle/>
          <a:p>
            <a:pPr algn="ctr">
              <a:lnSpc>
                <a:spcPts val="10334"/>
              </a:lnSpc>
            </a:pPr>
            <a:r>
              <a:rPr lang="en-US" b="true" sz="7382">
                <a:solidFill>
                  <a:srgbClr val="004AAD"/>
                </a:solidFill>
                <a:latin typeface="League Spartan"/>
                <a:ea typeface="League Spartan"/>
                <a:cs typeface="League Spartan"/>
                <a:sym typeface="League Spartan"/>
              </a:rPr>
              <a:t>THANK YOU</a:t>
            </a:r>
          </a:p>
        </p:txBody>
      </p:sp>
      <p:grpSp>
        <p:nvGrpSpPr>
          <p:cNvPr name="Group 10" id="10"/>
          <p:cNvGrpSpPr/>
          <p:nvPr/>
        </p:nvGrpSpPr>
        <p:grpSpPr>
          <a:xfrm rot="0">
            <a:off x="5827799" y="5797475"/>
            <a:ext cx="6632402" cy="761278"/>
            <a:chOff x="0" y="0"/>
            <a:chExt cx="1746806" cy="200501"/>
          </a:xfrm>
        </p:grpSpPr>
        <p:sp>
          <p:nvSpPr>
            <p:cNvPr name="Freeform 11" id="11"/>
            <p:cNvSpPr/>
            <p:nvPr/>
          </p:nvSpPr>
          <p:spPr>
            <a:xfrm flipH="false" flipV="false" rot="0">
              <a:off x="0" y="0"/>
              <a:ext cx="1746806" cy="200501"/>
            </a:xfrm>
            <a:custGeom>
              <a:avLst/>
              <a:gdLst/>
              <a:ahLst/>
              <a:cxnLst/>
              <a:rect r="r" b="b" t="t" l="l"/>
              <a:pathLst>
                <a:path h="200501" w="1746806">
                  <a:moveTo>
                    <a:pt x="59532" y="0"/>
                  </a:moveTo>
                  <a:lnTo>
                    <a:pt x="1687274" y="0"/>
                  </a:lnTo>
                  <a:cubicBezTo>
                    <a:pt x="1720152" y="0"/>
                    <a:pt x="1746806" y="26653"/>
                    <a:pt x="1746806" y="59532"/>
                  </a:cubicBezTo>
                  <a:lnTo>
                    <a:pt x="1746806" y="140969"/>
                  </a:lnTo>
                  <a:cubicBezTo>
                    <a:pt x="1746806" y="173848"/>
                    <a:pt x="1720152" y="200501"/>
                    <a:pt x="1687274" y="200501"/>
                  </a:cubicBezTo>
                  <a:lnTo>
                    <a:pt x="59532" y="200501"/>
                  </a:lnTo>
                  <a:cubicBezTo>
                    <a:pt x="26653" y="200501"/>
                    <a:pt x="0" y="173848"/>
                    <a:pt x="0" y="140969"/>
                  </a:cubicBezTo>
                  <a:lnTo>
                    <a:pt x="0" y="59532"/>
                  </a:lnTo>
                  <a:cubicBezTo>
                    <a:pt x="0" y="26653"/>
                    <a:pt x="26653" y="0"/>
                    <a:pt x="59532" y="0"/>
                  </a:cubicBezTo>
                  <a:close/>
                </a:path>
              </a:pathLst>
            </a:custGeom>
            <a:solidFill>
              <a:srgbClr val="004AAD"/>
            </a:solidFill>
          </p:spPr>
        </p:sp>
        <p:sp>
          <p:nvSpPr>
            <p:cNvPr name="TextBox 12" id="12"/>
            <p:cNvSpPr txBox="true"/>
            <p:nvPr/>
          </p:nvSpPr>
          <p:spPr>
            <a:xfrm>
              <a:off x="0" y="-47625"/>
              <a:ext cx="1746806" cy="24812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140561" y="5881545"/>
            <a:ext cx="6006877" cy="535987"/>
          </a:xfrm>
          <a:prstGeom prst="rect">
            <a:avLst/>
          </a:prstGeom>
        </p:spPr>
        <p:txBody>
          <a:bodyPr anchor="t" rtlCol="false" tIns="0" lIns="0" bIns="0" rIns="0">
            <a:spAutoFit/>
          </a:bodyPr>
          <a:lstStyle/>
          <a:p>
            <a:pPr algn="ctr">
              <a:lnSpc>
                <a:spcPts val="4408"/>
              </a:lnSpc>
            </a:pPr>
            <a:r>
              <a:rPr lang="en-US" b="true" sz="3148">
                <a:solidFill>
                  <a:srgbClr val="FFFFFF"/>
                </a:solidFill>
                <a:latin typeface="League Spartan"/>
                <a:ea typeface="League Spartan"/>
                <a:cs typeface="League Spartan"/>
                <a:sym typeface="League Spartan"/>
              </a:rPr>
              <a:t>MOHAMED TAREK EL-ERAKY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5579" y="0"/>
            <a:ext cx="6792707" cy="10287000"/>
            <a:chOff x="0" y="0"/>
            <a:chExt cx="1789026" cy="2709333"/>
          </a:xfrm>
        </p:grpSpPr>
        <p:sp>
          <p:nvSpPr>
            <p:cNvPr name="Freeform 4" id="4"/>
            <p:cNvSpPr/>
            <p:nvPr/>
          </p:nvSpPr>
          <p:spPr>
            <a:xfrm flipH="false" flipV="false" rot="0">
              <a:off x="0" y="0"/>
              <a:ext cx="1789026" cy="2709333"/>
            </a:xfrm>
            <a:custGeom>
              <a:avLst/>
              <a:gdLst/>
              <a:ahLst/>
              <a:cxnLst/>
              <a:rect r="r" b="b" t="t" l="l"/>
              <a:pathLst>
                <a:path h="2709333" w="1789026">
                  <a:moveTo>
                    <a:pt x="0" y="0"/>
                  </a:moveTo>
                  <a:lnTo>
                    <a:pt x="1789026" y="0"/>
                  </a:lnTo>
                  <a:lnTo>
                    <a:pt x="1789026" y="2709333"/>
                  </a:lnTo>
                  <a:lnTo>
                    <a:pt x="0" y="2709333"/>
                  </a:lnTo>
                  <a:close/>
                </a:path>
              </a:pathLst>
            </a:custGeom>
            <a:solidFill>
              <a:srgbClr val="004AAD"/>
            </a:solidFill>
          </p:spPr>
        </p:sp>
        <p:sp>
          <p:nvSpPr>
            <p:cNvPr name="TextBox 5" id="5"/>
            <p:cNvSpPr txBox="true"/>
            <p:nvPr/>
          </p:nvSpPr>
          <p:spPr>
            <a:xfrm>
              <a:off x="0" y="-47625"/>
              <a:ext cx="1789026"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446818" y="8630505"/>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967467" y="1879447"/>
            <a:ext cx="4857773" cy="6528106"/>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5524" t="0" r="-55524" b="-4190"/>
              </a:stretch>
            </a:blipFill>
          </p:spPr>
        </p:sp>
        <p:sp>
          <p:nvSpPr>
            <p:cNvPr name="Freeform 11" id="11"/>
            <p:cNvSpPr/>
            <p:nvPr/>
          </p:nvSpPr>
          <p:spPr>
            <a:xfrm flipH="false" flipV="false" rot="0">
              <a:off x="0" y="0"/>
              <a:ext cx="3662687" cy="4923790"/>
            </a:xfrm>
            <a:custGeom>
              <a:avLst/>
              <a:gdLst/>
              <a:ahLst/>
              <a:cxnLst/>
              <a:rect r="r" b="b" t="t" l="l"/>
              <a:pathLst>
                <a:path h="4923790" w="3662687">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sp>
      </p:grpSp>
      <p:sp>
        <p:nvSpPr>
          <p:cNvPr name="TextBox 12" id="12"/>
          <p:cNvSpPr txBox="true"/>
          <p:nvPr/>
        </p:nvSpPr>
        <p:spPr>
          <a:xfrm rot="0">
            <a:off x="6686216" y="1301098"/>
            <a:ext cx="11376730" cy="8537987"/>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4AAD"/>
                </a:solidFill>
                <a:latin typeface="Archivo Black"/>
                <a:ea typeface="Archivo Black"/>
                <a:cs typeface="Archivo Black"/>
                <a:sym typeface="Archivo Black"/>
              </a:rPr>
              <a:t>B</a:t>
            </a:r>
            <a:r>
              <a:rPr lang="en-US" sz="2100">
                <a:solidFill>
                  <a:srgbClr val="004AAD"/>
                </a:solidFill>
                <a:latin typeface="Archivo Black"/>
                <a:ea typeface="Archivo Black"/>
                <a:cs typeface="Archivo Black"/>
                <a:sym typeface="Archivo Black"/>
              </a:rPr>
              <a:t>rain tumors are among the most serious and life-threatening neurological conditions, where accurate and early diagnosis plays a crucial role in determining appropriate treatment strategies and improving patient survival rates. Magnetic Resonance Imaging (MRI) is widely used for brain examination due to its high-resolution visualization of soft tissues and its ability to reveal structural abnormalities without invasive procedures.</a:t>
            </a:r>
          </a:p>
          <a:p>
            <a:pPr algn="l">
              <a:lnSpc>
                <a:spcPts val="2940"/>
              </a:lnSpc>
              <a:spcBef>
                <a:spcPct val="0"/>
              </a:spcBef>
            </a:pPr>
          </a:p>
          <a:p>
            <a:pPr algn="l" marL="453390" indent="-226695" lvl="1">
              <a:lnSpc>
                <a:spcPts val="2940"/>
              </a:lnSpc>
              <a:buFont typeface="Arial"/>
              <a:buChar char="•"/>
            </a:pPr>
            <a:r>
              <a:rPr lang="en-US" sz="2100">
                <a:solidFill>
                  <a:srgbClr val="004AAD"/>
                </a:solidFill>
                <a:latin typeface="Archivo Black"/>
                <a:ea typeface="Archivo Black"/>
                <a:cs typeface="Archivo Black"/>
                <a:sym typeface="Archivo Black"/>
              </a:rPr>
              <a:t>Despi</a:t>
            </a:r>
            <a:r>
              <a:rPr lang="en-US" sz="2100">
                <a:solidFill>
                  <a:srgbClr val="004AAD"/>
                </a:solidFill>
                <a:latin typeface="Archivo Black"/>
                <a:ea typeface="Archivo Black"/>
                <a:cs typeface="Archivo Black"/>
                <a:sym typeface="Archivo Black"/>
              </a:rPr>
              <a:t>te its effectiveness, the interpretation of brain MRI scans remains a challenging and time-consuming task that relies heavily on the expertise of radiologists. Variations in tumor appearance, location, size, and intensity can lead to diagnostic uncertainty, especially in complex or early-stage cases. As medical imaging data continues to grow rapidly, there is an increasing need for automated and reliable diagnostic support systems.</a:t>
            </a:r>
          </a:p>
          <a:p>
            <a:pPr algn="l">
              <a:lnSpc>
                <a:spcPts val="2940"/>
              </a:lnSpc>
            </a:pPr>
          </a:p>
          <a:p>
            <a:pPr algn="l" marL="453390" indent="-226695" lvl="1">
              <a:lnSpc>
                <a:spcPts val="2940"/>
              </a:lnSpc>
              <a:buFont typeface="Arial"/>
              <a:buChar char="•"/>
            </a:pPr>
            <a:r>
              <a:rPr lang="en-US" sz="2100">
                <a:solidFill>
                  <a:srgbClr val="004AAD"/>
                </a:solidFill>
                <a:latin typeface="Archivo Black"/>
                <a:ea typeface="Archivo Black"/>
                <a:cs typeface="Archivo Black"/>
                <a:sym typeface="Archivo Black"/>
              </a:rPr>
              <a:t>This project explores the use of artificial intelligence to assist in the classification of brain tumors from MRI images. By learning patterns directly from imaging data, the proposed system aims to distinguish between different types of brain tumors as well as healthy brain scans. Such an automated approach has the potential to support medical professionals by improving diagnostic consistency, reducing workload, and providing faster preliminary assessments.</a:t>
            </a:r>
          </a:p>
          <a:p>
            <a:pPr algn="l">
              <a:lnSpc>
                <a:spcPts val="2940"/>
              </a:lnSpc>
            </a:pPr>
          </a:p>
        </p:txBody>
      </p:sp>
      <p:sp>
        <p:nvSpPr>
          <p:cNvPr name="TextBox 13" id="13"/>
          <p:cNvSpPr txBox="true"/>
          <p:nvPr/>
        </p:nvSpPr>
        <p:spPr>
          <a:xfrm rot="0">
            <a:off x="9716939" y="362190"/>
            <a:ext cx="5315285" cy="794849"/>
          </a:xfrm>
          <a:prstGeom prst="rect">
            <a:avLst/>
          </a:prstGeom>
        </p:spPr>
        <p:txBody>
          <a:bodyPr anchor="t" rtlCol="false" tIns="0" lIns="0" bIns="0" rIns="0">
            <a:spAutoFit/>
          </a:bodyPr>
          <a:lstStyle/>
          <a:p>
            <a:pPr algn="l">
              <a:lnSpc>
                <a:spcPts val="6591"/>
              </a:lnSpc>
            </a:pPr>
            <a:r>
              <a:rPr lang="en-US" sz="4708">
                <a:solidFill>
                  <a:srgbClr val="004AAD"/>
                </a:solidFill>
                <a:latin typeface="League Spartan"/>
                <a:ea typeface="League Spartan"/>
                <a:cs typeface="League Spartan"/>
                <a:sym typeface="League Spartan"/>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5363176"/>
            <a:ext cx="18802350" cy="2006600"/>
            <a:chOff x="0" y="0"/>
            <a:chExt cx="4952059" cy="528487"/>
          </a:xfrm>
        </p:grpSpPr>
        <p:sp>
          <p:nvSpPr>
            <p:cNvPr name="Freeform 4" id="4"/>
            <p:cNvSpPr/>
            <p:nvPr/>
          </p:nvSpPr>
          <p:spPr>
            <a:xfrm flipH="false" flipV="false" rot="0">
              <a:off x="0" y="0"/>
              <a:ext cx="4952059" cy="528487"/>
            </a:xfrm>
            <a:custGeom>
              <a:avLst/>
              <a:gdLst/>
              <a:ahLst/>
              <a:cxnLst/>
              <a:rect r="r" b="b" t="t" l="l"/>
              <a:pathLst>
                <a:path h="528487" w="4952059">
                  <a:moveTo>
                    <a:pt x="20999" y="0"/>
                  </a:moveTo>
                  <a:lnTo>
                    <a:pt x="4931060" y="0"/>
                  </a:lnTo>
                  <a:cubicBezTo>
                    <a:pt x="4936629" y="0"/>
                    <a:pt x="4941970" y="2212"/>
                    <a:pt x="4945909" y="6151"/>
                  </a:cubicBezTo>
                  <a:cubicBezTo>
                    <a:pt x="4949847" y="10089"/>
                    <a:pt x="4952059" y="15430"/>
                    <a:pt x="4952059" y="20999"/>
                  </a:cubicBezTo>
                  <a:lnTo>
                    <a:pt x="4952059" y="507488"/>
                  </a:lnTo>
                  <a:cubicBezTo>
                    <a:pt x="4952059" y="519086"/>
                    <a:pt x="4942658" y="528487"/>
                    <a:pt x="4931060" y="528487"/>
                  </a:cubicBezTo>
                  <a:lnTo>
                    <a:pt x="20999" y="528487"/>
                  </a:lnTo>
                  <a:cubicBezTo>
                    <a:pt x="15430" y="528487"/>
                    <a:pt x="10089" y="526275"/>
                    <a:pt x="6151" y="522337"/>
                  </a:cubicBezTo>
                  <a:cubicBezTo>
                    <a:pt x="2212" y="518399"/>
                    <a:pt x="0" y="513057"/>
                    <a:pt x="0" y="50748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57611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159847" y="2793399"/>
            <a:ext cx="7968305" cy="2328118"/>
          </a:xfrm>
          <a:prstGeom prst="rect">
            <a:avLst/>
          </a:prstGeom>
        </p:spPr>
        <p:txBody>
          <a:bodyPr anchor="t" rtlCol="false" tIns="0" lIns="0" bIns="0" rIns="0">
            <a:spAutoFit/>
          </a:bodyPr>
          <a:lstStyle/>
          <a:p>
            <a:pPr algn="ctr">
              <a:lnSpc>
                <a:spcPts val="9365"/>
              </a:lnSpc>
            </a:pPr>
            <a:r>
              <a:rPr lang="en-US" b="true" sz="6689">
                <a:solidFill>
                  <a:srgbClr val="004AAD"/>
                </a:solidFill>
                <a:latin typeface="League Spartan"/>
                <a:ea typeface="League Spartan"/>
                <a:cs typeface="League Spartan"/>
                <a:sym typeface="League Spartan"/>
              </a:rPr>
              <a:t>OBSERVING DATA</a:t>
            </a:r>
          </a:p>
        </p:txBody>
      </p:sp>
      <p:sp>
        <p:nvSpPr>
          <p:cNvPr name="TextBox 7" id="7"/>
          <p:cNvSpPr txBox="true"/>
          <p:nvPr/>
        </p:nvSpPr>
        <p:spPr>
          <a:xfrm rot="0">
            <a:off x="1895962" y="5636260"/>
            <a:ext cx="3263886" cy="1384232"/>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DATA COLUMNS </a:t>
            </a:r>
          </a:p>
        </p:txBody>
      </p:sp>
      <p:sp>
        <p:nvSpPr>
          <p:cNvPr name="TextBox 8" id="8"/>
          <p:cNvSpPr txBox="true"/>
          <p:nvPr/>
        </p:nvSpPr>
        <p:spPr>
          <a:xfrm rot="0">
            <a:off x="7340319" y="5636328"/>
            <a:ext cx="3263886" cy="1384232"/>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DATA OVERVIEW</a:t>
            </a:r>
          </a:p>
        </p:txBody>
      </p:sp>
      <p:sp>
        <p:nvSpPr>
          <p:cNvPr name="TextBox 9" id="9"/>
          <p:cNvSpPr txBox="true"/>
          <p:nvPr/>
        </p:nvSpPr>
        <p:spPr>
          <a:xfrm rot="0">
            <a:off x="12784676" y="5636260"/>
            <a:ext cx="4474624" cy="1384300"/>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DATA AUGMENTATION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579487" y="3723679"/>
            <a:ext cx="13284872" cy="2839641"/>
          </a:xfrm>
          <a:custGeom>
            <a:avLst/>
            <a:gdLst/>
            <a:ahLst/>
            <a:cxnLst/>
            <a:rect r="r" b="b" t="t" l="l"/>
            <a:pathLst>
              <a:path h="2839641" w="13284872">
                <a:moveTo>
                  <a:pt x="0" y="0"/>
                </a:moveTo>
                <a:lnTo>
                  <a:pt x="13284872" y="0"/>
                </a:lnTo>
                <a:lnTo>
                  <a:pt x="13284872" y="2839642"/>
                </a:lnTo>
                <a:lnTo>
                  <a:pt x="0" y="2839642"/>
                </a:lnTo>
                <a:lnTo>
                  <a:pt x="0" y="0"/>
                </a:lnTo>
                <a:close/>
              </a:path>
            </a:pathLst>
          </a:custGeom>
          <a:blipFill>
            <a:blip r:embed="rId3"/>
            <a:stretch>
              <a:fillRect l="0" t="0" r="0" b="0"/>
            </a:stretch>
          </a:blipFill>
          <a:ln w="38100" cap="rnd">
            <a:solidFill>
              <a:srgbClr val="004AAD"/>
            </a:solidFill>
            <a:prstDash val="solid"/>
            <a:round/>
          </a:ln>
        </p:spPr>
      </p:sp>
      <p:sp>
        <p:nvSpPr>
          <p:cNvPr name="TextBox 4" id="4"/>
          <p:cNvSpPr txBox="true"/>
          <p:nvPr/>
        </p:nvSpPr>
        <p:spPr>
          <a:xfrm rot="0">
            <a:off x="581438" y="4163201"/>
            <a:ext cx="3998050" cy="1855823"/>
          </a:xfrm>
          <a:prstGeom prst="rect">
            <a:avLst/>
          </a:prstGeom>
        </p:spPr>
        <p:txBody>
          <a:bodyPr anchor="t" rtlCol="false" tIns="0" lIns="0" bIns="0" rIns="0">
            <a:spAutoFit/>
          </a:bodyPr>
          <a:lstStyle/>
          <a:p>
            <a:pPr algn="l">
              <a:lnSpc>
                <a:spcPts val="7431"/>
              </a:lnSpc>
            </a:pPr>
            <a:r>
              <a:rPr lang="en-US" sz="5308" b="true">
                <a:solidFill>
                  <a:srgbClr val="004AAD"/>
                </a:solidFill>
                <a:latin typeface="League Spartan"/>
                <a:ea typeface="League Spartan"/>
                <a:cs typeface="League Spartan"/>
                <a:sym typeface="League Spartan"/>
              </a:rPr>
              <a:t>DATA </a:t>
            </a:r>
          </a:p>
          <a:p>
            <a:pPr algn="l">
              <a:lnSpc>
                <a:spcPts val="7431"/>
              </a:lnSpc>
            </a:pPr>
            <a:r>
              <a:rPr lang="en-US" b="true" sz="5308">
                <a:solidFill>
                  <a:srgbClr val="004AAD"/>
                </a:solidFill>
                <a:latin typeface="League Spartan"/>
                <a:ea typeface="League Spartan"/>
                <a:cs typeface="League Spartan"/>
                <a:sym typeface="League Spartan"/>
              </a:rPr>
              <a:t>COLUMNS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74455" y="561187"/>
            <a:ext cx="10384845" cy="9164626"/>
          </a:xfrm>
          <a:custGeom>
            <a:avLst/>
            <a:gdLst/>
            <a:ahLst/>
            <a:cxnLst/>
            <a:rect r="r" b="b" t="t" l="l"/>
            <a:pathLst>
              <a:path h="9164626" w="10384845">
                <a:moveTo>
                  <a:pt x="0" y="0"/>
                </a:moveTo>
                <a:lnTo>
                  <a:pt x="10384845" y="0"/>
                </a:lnTo>
                <a:lnTo>
                  <a:pt x="10384845" y="9164626"/>
                </a:lnTo>
                <a:lnTo>
                  <a:pt x="0" y="9164626"/>
                </a:lnTo>
                <a:lnTo>
                  <a:pt x="0" y="0"/>
                </a:lnTo>
                <a:close/>
              </a:path>
            </a:pathLst>
          </a:custGeom>
          <a:blipFill>
            <a:blip r:embed="rId3"/>
            <a:stretch>
              <a:fillRect l="0" t="0" r="0" b="0"/>
            </a:stretch>
          </a:blipFill>
          <a:ln w="38100" cap="rnd">
            <a:solidFill>
              <a:srgbClr val="004AAD"/>
            </a:solidFill>
            <a:prstDash val="solid"/>
            <a:round/>
          </a:ln>
        </p:spPr>
      </p:sp>
      <p:sp>
        <p:nvSpPr>
          <p:cNvPr name="TextBox 4" id="4"/>
          <p:cNvSpPr txBox="true"/>
          <p:nvPr/>
        </p:nvSpPr>
        <p:spPr>
          <a:xfrm rot="0">
            <a:off x="1573769" y="4163201"/>
            <a:ext cx="3998050" cy="1855823"/>
          </a:xfrm>
          <a:prstGeom prst="rect">
            <a:avLst/>
          </a:prstGeom>
        </p:spPr>
        <p:txBody>
          <a:bodyPr anchor="t" rtlCol="false" tIns="0" lIns="0" bIns="0" rIns="0">
            <a:spAutoFit/>
          </a:bodyPr>
          <a:lstStyle/>
          <a:p>
            <a:pPr algn="l">
              <a:lnSpc>
                <a:spcPts val="7431"/>
              </a:lnSpc>
            </a:pPr>
            <a:r>
              <a:rPr lang="en-US" b="true" sz="5308">
                <a:solidFill>
                  <a:srgbClr val="004AAD"/>
                </a:solidFill>
                <a:latin typeface="League Spartan"/>
                <a:ea typeface="League Spartan"/>
                <a:cs typeface="League Spartan"/>
                <a:sym typeface="League Spartan"/>
              </a:rPr>
              <a:t>DATA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22185" y="7678755"/>
            <a:ext cx="16443631" cy="239052"/>
            <a:chOff x="0" y="0"/>
            <a:chExt cx="4330833" cy="62960"/>
          </a:xfrm>
        </p:grpSpPr>
        <p:sp>
          <p:nvSpPr>
            <p:cNvPr name="Freeform 4" id="4"/>
            <p:cNvSpPr/>
            <p:nvPr/>
          </p:nvSpPr>
          <p:spPr>
            <a:xfrm flipH="false" flipV="false" rot="0">
              <a:off x="0" y="0"/>
              <a:ext cx="4330833" cy="62960"/>
            </a:xfrm>
            <a:custGeom>
              <a:avLst/>
              <a:gdLst/>
              <a:ahLst/>
              <a:cxnLst/>
              <a:rect r="r" b="b" t="t" l="l"/>
              <a:pathLst>
                <a:path h="62960" w="4330833">
                  <a:moveTo>
                    <a:pt x="0" y="0"/>
                  </a:moveTo>
                  <a:lnTo>
                    <a:pt x="4330833" y="0"/>
                  </a:lnTo>
                  <a:lnTo>
                    <a:pt x="4330833" y="62960"/>
                  </a:lnTo>
                  <a:lnTo>
                    <a:pt x="0" y="62960"/>
                  </a:lnTo>
                  <a:close/>
                </a:path>
              </a:pathLst>
            </a:custGeom>
            <a:solidFill>
              <a:srgbClr val="004AAD"/>
            </a:solidFill>
          </p:spPr>
        </p:sp>
        <p:sp>
          <p:nvSpPr>
            <p:cNvPr name="TextBox 5" id="5"/>
            <p:cNvSpPr txBox="true"/>
            <p:nvPr/>
          </p:nvSpPr>
          <p:spPr>
            <a:xfrm>
              <a:off x="0" y="-47625"/>
              <a:ext cx="4330833" cy="11058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23431" y="2369193"/>
            <a:ext cx="16641137" cy="4928562"/>
            <a:chOff x="0" y="0"/>
            <a:chExt cx="2955781" cy="875406"/>
          </a:xfrm>
        </p:grpSpPr>
        <p:sp>
          <p:nvSpPr>
            <p:cNvPr name="Freeform 7" id="7"/>
            <p:cNvSpPr/>
            <p:nvPr/>
          </p:nvSpPr>
          <p:spPr>
            <a:xfrm flipH="false" flipV="false" rot="0">
              <a:off x="0" y="0"/>
              <a:ext cx="2955781" cy="875406"/>
            </a:xfrm>
            <a:custGeom>
              <a:avLst/>
              <a:gdLst/>
              <a:ahLst/>
              <a:cxnLst/>
              <a:rect r="r" b="b" t="t" l="l"/>
              <a:pathLst>
                <a:path h="875406" w="2955781">
                  <a:moveTo>
                    <a:pt x="23727" y="0"/>
                  </a:moveTo>
                  <a:lnTo>
                    <a:pt x="2932054" y="0"/>
                  </a:lnTo>
                  <a:cubicBezTo>
                    <a:pt x="2945158" y="0"/>
                    <a:pt x="2955781" y="10623"/>
                    <a:pt x="2955781" y="23727"/>
                  </a:cubicBezTo>
                  <a:lnTo>
                    <a:pt x="2955781" y="851679"/>
                  </a:lnTo>
                  <a:cubicBezTo>
                    <a:pt x="2955781" y="857972"/>
                    <a:pt x="2953281" y="864007"/>
                    <a:pt x="2948832" y="868457"/>
                  </a:cubicBezTo>
                  <a:cubicBezTo>
                    <a:pt x="2944382" y="872906"/>
                    <a:pt x="2938347" y="875406"/>
                    <a:pt x="2932054" y="875406"/>
                  </a:cubicBezTo>
                  <a:lnTo>
                    <a:pt x="23727" y="875406"/>
                  </a:lnTo>
                  <a:cubicBezTo>
                    <a:pt x="10623" y="875406"/>
                    <a:pt x="0" y="864783"/>
                    <a:pt x="0" y="851679"/>
                  </a:cubicBezTo>
                  <a:lnTo>
                    <a:pt x="0" y="23727"/>
                  </a:lnTo>
                  <a:cubicBezTo>
                    <a:pt x="0" y="10623"/>
                    <a:pt x="10623" y="0"/>
                    <a:pt x="23727" y="0"/>
                  </a:cubicBezTo>
                  <a:close/>
                </a:path>
              </a:pathLst>
            </a:custGeom>
            <a:solidFill>
              <a:srgbClr val="004AAD"/>
            </a:solidFill>
          </p:spPr>
        </p:sp>
        <p:sp>
          <p:nvSpPr>
            <p:cNvPr name="TextBox 8" id="8"/>
            <p:cNvSpPr txBox="true"/>
            <p:nvPr/>
          </p:nvSpPr>
          <p:spPr>
            <a:xfrm>
              <a:off x="0" y="-47625"/>
              <a:ext cx="2955781" cy="92303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022587" y="2970430"/>
            <a:ext cx="12242826" cy="908277"/>
          </a:xfrm>
          <a:prstGeom prst="rect">
            <a:avLst/>
          </a:prstGeom>
        </p:spPr>
        <p:txBody>
          <a:bodyPr anchor="t" rtlCol="false" tIns="0" lIns="0" bIns="0" rIns="0">
            <a:spAutoFit/>
          </a:bodyPr>
          <a:lstStyle/>
          <a:p>
            <a:pPr algn="ctr">
              <a:lnSpc>
                <a:spcPts val="7468"/>
              </a:lnSpc>
              <a:spcBef>
                <a:spcPct val="0"/>
              </a:spcBef>
            </a:pPr>
            <a:r>
              <a:rPr lang="en-US" b="true" sz="5334">
                <a:solidFill>
                  <a:srgbClr val="FFFFFF"/>
                </a:solidFill>
                <a:latin typeface="League Spartan"/>
                <a:ea typeface="League Spartan"/>
                <a:cs typeface="League Spartan"/>
                <a:sym typeface="League Spartan"/>
              </a:rPr>
              <a:t>DATA  READING &amp; AUGMENTATION</a:t>
            </a:r>
          </a:p>
        </p:txBody>
      </p:sp>
      <p:sp>
        <p:nvSpPr>
          <p:cNvPr name="TextBox 10" id="10"/>
          <p:cNvSpPr txBox="true"/>
          <p:nvPr/>
        </p:nvSpPr>
        <p:spPr>
          <a:xfrm rot="0">
            <a:off x="1544689" y="4202467"/>
            <a:ext cx="15198622" cy="2429334"/>
          </a:xfrm>
          <a:prstGeom prst="rect">
            <a:avLst/>
          </a:prstGeom>
        </p:spPr>
        <p:txBody>
          <a:bodyPr anchor="t" rtlCol="false" tIns="0" lIns="0" bIns="0" rIns="0">
            <a:spAutoFit/>
          </a:bodyPr>
          <a:lstStyle/>
          <a:p>
            <a:pPr algn="ctr">
              <a:lnSpc>
                <a:spcPts val="4887"/>
              </a:lnSpc>
            </a:pPr>
            <a:r>
              <a:rPr lang="en-US" sz="3491">
                <a:solidFill>
                  <a:srgbClr val="FFFFFF"/>
                </a:solidFill>
                <a:latin typeface="Source Sans Pro"/>
                <a:ea typeface="Source Sans Pro"/>
                <a:cs typeface="Source Sans Pro"/>
                <a:sym typeface="Source Sans Pro"/>
              </a:rPr>
              <a:t>TRAINING DATA: FIRST I USED PREPROCESS INPUT FUNCTION THAT IS SUITABLE WITH PRETRAINED MODEL THAT I USED , AND WITH SOME AUGMENTATION </a:t>
            </a:r>
          </a:p>
          <a:p>
            <a:pPr algn="ctr">
              <a:lnSpc>
                <a:spcPts val="4887"/>
              </a:lnSpc>
            </a:pPr>
          </a:p>
          <a:p>
            <a:pPr algn="ctr">
              <a:lnSpc>
                <a:spcPts val="4887"/>
              </a:lnSpc>
            </a:pPr>
            <a:r>
              <a:rPr lang="en-US" sz="3491">
                <a:solidFill>
                  <a:srgbClr val="FFFFFF"/>
                </a:solidFill>
                <a:latin typeface="Source Sans Pro"/>
                <a:ea typeface="Source Sans Pro"/>
                <a:cs typeface="Source Sans Pro"/>
                <a:sym typeface="Source Sans Pro"/>
              </a:rPr>
              <a:t>VALIDATION, TEST DATA: I MADE SAME PREPROCESSING FOR THIS SUBSETS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57175" y="4979583"/>
            <a:ext cx="18802350" cy="2347371"/>
            <a:chOff x="0" y="0"/>
            <a:chExt cx="4952059" cy="618238"/>
          </a:xfrm>
        </p:grpSpPr>
        <p:sp>
          <p:nvSpPr>
            <p:cNvPr name="Freeform 4" id="4"/>
            <p:cNvSpPr/>
            <p:nvPr/>
          </p:nvSpPr>
          <p:spPr>
            <a:xfrm flipH="false" flipV="false" rot="0">
              <a:off x="0" y="0"/>
              <a:ext cx="4952059" cy="618238"/>
            </a:xfrm>
            <a:custGeom>
              <a:avLst/>
              <a:gdLst/>
              <a:ahLst/>
              <a:cxnLst/>
              <a:rect r="r" b="b" t="t" l="l"/>
              <a:pathLst>
                <a:path h="618238" w="4952059">
                  <a:moveTo>
                    <a:pt x="20999" y="0"/>
                  </a:moveTo>
                  <a:lnTo>
                    <a:pt x="4931060" y="0"/>
                  </a:lnTo>
                  <a:cubicBezTo>
                    <a:pt x="4936629" y="0"/>
                    <a:pt x="4941970" y="2212"/>
                    <a:pt x="4945909" y="6151"/>
                  </a:cubicBezTo>
                  <a:cubicBezTo>
                    <a:pt x="4949847" y="10089"/>
                    <a:pt x="4952059" y="15430"/>
                    <a:pt x="4952059" y="20999"/>
                  </a:cubicBezTo>
                  <a:lnTo>
                    <a:pt x="4952059" y="597238"/>
                  </a:lnTo>
                  <a:cubicBezTo>
                    <a:pt x="4952059" y="608836"/>
                    <a:pt x="4942658" y="618238"/>
                    <a:pt x="4931060" y="618238"/>
                  </a:cubicBezTo>
                  <a:lnTo>
                    <a:pt x="20999" y="618238"/>
                  </a:lnTo>
                  <a:cubicBezTo>
                    <a:pt x="15430" y="618238"/>
                    <a:pt x="10089" y="616025"/>
                    <a:pt x="6151" y="612087"/>
                  </a:cubicBezTo>
                  <a:cubicBezTo>
                    <a:pt x="2212" y="608149"/>
                    <a:pt x="0" y="602808"/>
                    <a:pt x="0" y="597238"/>
                  </a:cubicBezTo>
                  <a:lnTo>
                    <a:pt x="0" y="20999"/>
                  </a:lnTo>
                  <a:cubicBezTo>
                    <a:pt x="0" y="15430"/>
                    <a:pt x="2212" y="10089"/>
                    <a:pt x="6151" y="6151"/>
                  </a:cubicBezTo>
                  <a:cubicBezTo>
                    <a:pt x="10089" y="2212"/>
                    <a:pt x="15430" y="0"/>
                    <a:pt x="20999" y="0"/>
                  </a:cubicBezTo>
                  <a:close/>
                </a:path>
              </a:pathLst>
            </a:custGeom>
            <a:solidFill>
              <a:srgbClr val="004AAD"/>
            </a:solidFill>
          </p:spPr>
        </p:sp>
        <p:sp>
          <p:nvSpPr>
            <p:cNvPr name="TextBox 5" id="5"/>
            <p:cNvSpPr txBox="true"/>
            <p:nvPr/>
          </p:nvSpPr>
          <p:spPr>
            <a:xfrm>
              <a:off x="0" y="-47625"/>
              <a:ext cx="4952059" cy="66586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478260" y="2836221"/>
            <a:ext cx="7331480" cy="1111250"/>
          </a:xfrm>
          <a:prstGeom prst="rect">
            <a:avLst/>
          </a:prstGeom>
        </p:spPr>
        <p:txBody>
          <a:bodyPr anchor="t" rtlCol="false" tIns="0" lIns="0" bIns="0" rIns="0">
            <a:spAutoFit/>
          </a:bodyPr>
          <a:lstStyle/>
          <a:p>
            <a:pPr algn="ctr">
              <a:lnSpc>
                <a:spcPts val="9099"/>
              </a:lnSpc>
            </a:pPr>
            <a:r>
              <a:rPr lang="en-US" sz="6499">
                <a:solidFill>
                  <a:srgbClr val="004AAD"/>
                </a:solidFill>
                <a:latin typeface="League Spartan"/>
                <a:ea typeface="League Spartan"/>
                <a:cs typeface="League Spartan"/>
                <a:sym typeface="League Spartan"/>
              </a:rPr>
              <a:t>DATA ANALYSIS</a:t>
            </a:r>
          </a:p>
        </p:txBody>
      </p:sp>
      <p:sp>
        <p:nvSpPr>
          <p:cNvPr name="TextBox 7" id="7"/>
          <p:cNvSpPr txBox="true"/>
          <p:nvPr/>
        </p:nvSpPr>
        <p:spPr>
          <a:xfrm rot="0">
            <a:off x="1462504" y="5423086"/>
            <a:ext cx="3370377" cy="1384232"/>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CLASSES COUNT</a:t>
            </a:r>
          </a:p>
        </p:txBody>
      </p:sp>
      <p:sp>
        <p:nvSpPr>
          <p:cNvPr name="TextBox 8" id="8"/>
          <p:cNvSpPr txBox="true"/>
          <p:nvPr/>
        </p:nvSpPr>
        <p:spPr>
          <a:xfrm rot="0">
            <a:off x="7203536" y="5423086"/>
            <a:ext cx="3494488" cy="1384232"/>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CLAHE EFFECT</a:t>
            </a:r>
          </a:p>
        </p:txBody>
      </p:sp>
      <p:sp>
        <p:nvSpPr>
          <p:cNvPr name="TextBox 9" id="9"/>
          <p:cNvSpPr txBox="true"/>
          <p:nvPr/>
        </p:nvSpPr>
        <p:spPr>
          <a:xfrm rot="0">
            <a:off x="13069749" y="5423019"/>
            <a:ext cx="3755747" cy="1384300"/>
          </a:xfrm>
          <a:prstGeom prst="rect">
            <a:avLst/>
          </a:prstGeom>
        </p:spPr>
        <p:txBody>
          <a:bodyPr anchor="t" rtlCol="false" tIns="0" lIns="0" bIns="0" rIns="0">
            <a:spAutoFit/>
          </a:bodyPr>
          <a:lstStyle/>
          <a:p>
            <a:pPr algn="ctr">
              <a:lnSpc>
                <a:spcPts val="5599"/>
              </a:lnSpc>
            </a:pPr>
            <a:r>
              <a:rPr lang="en-US" b="true" sz="3999">
                <a:solidFill>
                  <a:srgbClr val="FFFFFF"/>
                </a:solidFill>
                <a:latin typeface="League Spartan"/>
                <a:ea typeface="League Spartan"/>
                <a:cs typeface="League Spartan"/>
                <a:sym typeface="League Spartan"/>
              </a:rPr>
              <a:t>PIXEL INTENSITIES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03845" y="6706385"/>
            <a:ext cx="5331887" cy="196674"/>
            <a:chOff x="0" y="0"/>
            <a:chExt cx="1404283" cy="51799"/>
          </a:xfrm>
        </p:grpSpPr>
        <p:sp>
          <p:nvSpPr>
            <p:cNvPr name="Freeform 4" id="4"/>
            <p:cNvSpPr/>
            <p:nvPr/>
          </p:nvSpPr>
          <p:spPr>
            <a:xfrm flipH="false" flipV="false" rot="0">
              <a:off x="0" y="0"/>
              <a:ext cx="1404283" cy="51799"/>
            </a:xfrm>
            <a:custGeom>
              <a:avLst/>
              <a:gdLst/>
              <a:ahLst/>
              <a:cxnLst/>
              <a:rect r="r" b="b" t="t" l="l"/>
              <a:pathLst>
                <a:path h="51799" w="1404283">
                  <a:moveTo>
                    <a:pt x="0" y="0"/>
                  </a:moveTo>
                  <a:lnTo>
                    <a:pt x="1404283" y="0"/>
                  </a:lnTo>
                  <a:lnTo>
                    <a:pt x="1404283" y="51799"/>
                  </a:lnTo>
                  <a:lnTo>
                    <a:pt x="0" y="51799"/>
                  </a:lnTo>
                  <a:close/>
                </a:path>
              </a:pathLst>
            </a:custGeom>
            <a:solidFill>
              <a:srgbClr val="004AAD"/>
            </a:solidFill>
          </p:spPr>
        </p:sp>
        <p:sp>
          <p:nvSpPr>
            <p:cNvPr name="TextBox 5" id="5"/>
            <p:cNvSpPr txBox="true"/>
            <p:nvPr/>
          </p:nvSpPr>
          <p:spPr>
            <a:xfrm>
              <a:off x="0" y="-47625"/>
              <a:ext cx="1404283" cy="994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50300" y="1288562"/>
            <a:ext cx="10228692" cy="7709876"/>
          </a:xfrm>
          <a:custGeom>
            <a:avLst/>
            <a:gdLst/>
            <a:ahLst/>
            <a:cxnLst/>
            <a:rect r="r" b="b" t="t" l="l"/>
            <a:pathLst>
              <a:path h="7709876" w="10228692">
                <a:moveTo>
                  <a:pt x="0" y="0"/>
                </a:moveTo>
                <a:lnTo>
                  <a:pt x="10228692" y="0"/>
                </a:lnTo>
                <a:lnTo>
                  <a:pt x="10228692" y="7709876"/>
                </a:lnTo>
                <a:lnTo>
                  <a:pt x="0" y="7709876"/>
                </a:lnTo>
                <a:lnTo>
                  <a:pt x="0" y="0"/>
                </a:lnTo>
                <a:close/>
              </a:path>
            </a:pathLst>
          </a:custGeom>
          <a:blipFill>
            <a:blip r:embed="rId3"/>
            <a:stretch>
              <a:fillRect l="0" t="0" r="0" b="0"/>
            </a:stretch>
          </a:blipFill>
          <a:ln w="38100" cap="rnd">
            <a:solidFill>
              <a:srgbClr val="004AAD"/>
            </a:solidFill>
            <a:prstDash val="solid"/>
            <a:round/>
          </a:ln>
        </p:spPr>
      </p:sp>
      <p:sp>
        <p:nvSpPr>
          <p:cNvPr name="TextBox 7" id="7"/>
          <p:cNvSpPr txBox="true"/>
          <p:nvPr/>
        </p:nvSpPr>
        <p:spPr>
          <a:xfrm rot="0">
            <a:off x="11401876" y="3693323"/>
            <a:ext cx="6335824" cy="2757479"/>
          </a:xfrm>
          <a:prstGeom prst="rect">
            <a:avLst/>
          </a:prstGeom>
        </p:spPr>
        <p:txBody>
          <a:bodyPr anchor="t" rtlCol="false" tIns="0" lIns="0" bIns="0" rIns="0">
            <a:spAutoFit/>
          </a:bodyPr>
          <a:lstStyle/>
          <a:p>
            <a:pPr algn="ctr">
              <a:lnSpc>
                <a:spcPts val="11096"/>
              </a:lnSpc>
            </a:pPr>
            <a:r>
              <a:rPr lang="en-US" b="true" sz="7926">
                <a:solidFill>
                  <a:srgbClr val="004AAD"/>
                </a:solidFill>
                <a:latin typeface="League Spartan"/>
                <a:ea typeface="League Spartan"/>
                <a:cs typeface="League Spartan"/>
                <a:sym typeface="League Spartan"/>
              </a:rPr>
              <a:t>CLASSES COUNT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DAG9r8z2UOM</dc:identifier>
  <dcterms:modified xsi:type="dcterms:W3CDTF">2011-08-01T06:04:30Z</dcterms:modified>
  <cp:revision>1</cp:revision>
  <dc:title>Brain Cancer</dc:title>
</cp:coreProperties>
</file>